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1720" r:id="rId2"/>
    <p:sldId id="1723" r:id="rId3"/>
    <p:sldId id="1722" r:id="rId4"/>
    <p:sldId id="1721" r:id="rId5"/>
    <p:sldId id="1729" r:id="rId6"/>
    <p:sldId id="1732" r:id="rId7"/>
    <p:sldId id="1734" r:id="rId8"/>
    <p:sldId id="1709" r:id="rId9"/>
    <p:sldId id="1716" r:id="rId10"/>
    <p:sldId id="1739" r:id="rId11"/>
    <p:sldId id="1740" r:id="rId12"/>
    <p:sldId id="1741" r:id="rId13"/>
    <p:sldId id="1731" r:id="rId14"/>
    <p:sldId id="1481" r:id="rId15"/>
    <p:sldId id="1747" r:id="rId16"/>
    <p:sldId id="1713" r:id="rId17"/>
    <p:sldId id="1717" r:id="rId18"/>
    <p:sldId id="1714" r:id="rId19"/>
    <p:sldId id="1743" r:id="rId20"/>
    <p:sldId id="1744" r:id="rId21"/>
    <p:sldId id="1715" r:id="rId22"/>
    <p:sldId id="1718" r:id="rId23"/>
    <p:sldId id="1730" r:id="rId24"/>
    <p:sldId id="299" r:id="rId25"/>
    <p:sldId id="380" r:id="rId26"/>
    <p:sldId id="381" r:id="rId27"/>
    <p:sldId id="1600" r:id="rId28"/>
    <p:sldId id="1608" r:id="rId29"/>
    <p:sldId id="1504" r:id="rId30"/>
    <p:sldId id="1498" r:id="rId31"/>
    <p:sldId id="1499" r:id="rId32"/>
    <p:sldId id="1501" r:id="rId33"/>
    <p:sldId id="1500" r:id="rId34"/>
    <p:sldId id="1502" r:id="rId35"/>
    <p:sldId id="1607" r:id="rId36"/>
    <p:sldId id="393" r:id="rId37"/>
    <p:sldId id="379" r:id="rId38"/>
    <p:sldId id="401" r:id="rId39"/>
    <p:sldId id="399" r:id="rId40"/>
    <p:sldId id="1683" r:id="rId41"/>
    <p:sldId id="1684" r:id="rId42"/>
    <p:sldId id="394" r:id="rId43"/>
    <p:sldId id="1601" r:id="rId44"/>
    <p:sldId id="1745" r:id="rId45"/>
    <p:sldId id="397" r:id="rId46"/>
    <p:sldId id="400" r:id="rId47"/>
    <p:sldId id="398" r:id="rId48"/>
    <p:sldId id="1604" r:id="rId49"/>
    <p:sldId id="1478" r:id="rId50"/>
    <p:sldId id="395" r:id="rId51"/>
    <p:sldId id="1605" r:id="rId52"/>
    <p:sldId id="1674" r:id="rId53"/>
    <p:sldId id="1606" r:id="rId54"/>
    <p:sldId id="257" r:id="rId55"/>
    <p:sldId id="1748" r:id="rId56"/>
    <p:sldId id="1484" r:id="rId57"/>
    <p:sldId id="1486" r:id="rId58"/>
    <p:sldId id="1515" r:id="rId59"/>
    <p:sldId id="1689" r:id="rId60"/>
    <p:sldId id="1688" r:id="rId61"/>
    <p:sldId id="1513" r:id="rId62"/>
    <p:sldId id="1686" r:id="rId63"/>
    <p:sldId id="605" r:id="rId64"/>
    <p:sldId id="174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FF"/>
    <a:srgbClr val="FFE354"/>
    <a:srgbClr val="B0D67A"/>
    <a:srgbClr val="4172B4"/>
    <a:srgbClr val="7084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707"/>
  </p:normalViewPr>
  <p:slideViewPr>
    <p:cSldViewPr snapToGrid="0" snapToObjects="1">
      <p:cViewPr varScale="1">
        <p:scale>
          <a:sx n="59" d="100"/>
          <a:sy n="59" d="100"/>
        </p:scale>
        <p:origin x="216" y="648"/>
      </p:cViewPr>
      <p:guideLst>
        <p:guide orient="horz" pos="2160"/>
        <p:guide pos="3840"/>
      </p:guideLst>
    </p:cSldViewPr>
  </p:slideViewPr>
  <p:notesTextViewPr>
    <p:cViewPr>
      <p:scale>
        <a:sx n="100" d="100"/>
        <a:sy n="100" d="100"/>
      </p:scale>
      <p:origin x="0" y="0"/>
    </p:cViewPr>
  </p:notesTextViewPr>
  <p:sorterViewPr>
    <p:cViewPr>
      <p:scale>
        <a:sx n="80" d="100"/>
        <a:sy n="80" d="100"/>
      </p:scale>
      <p:origin x="0" y="904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5149F6-E264-2D48-9822-0A66773EF809}" type="datetimeFigureOut">
              <a:rPr lang="en-US" smtClean="0"/>
              <a:t>6/8/21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254056-E038-2A40-AFFB-4F62AC4AC1E0}" type="slidenum">
              <a:rPr lang="en-US" smtClean="0"/>
              <a:t>‹#›</a:t>
            </a:fld>
            <a:endParaRPr lang="en-US"/>
          </a:p>
        </p:txBody>
      </p:sp>
    </p:spTree>
    <p:extLst>
      <p:ext uri="{BB962C8B-B14F-4D97-AF65-F5344CB8AC3E}">
        <p14:creationId xmlns:p14="http://schemas.microsoft.com/office/powerpoint/2010/main" val="4581565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254056-E038-2A40-AFFB-4F62AC4AC1E0}" type="slidenum">
              <a:rPr lang="en-US" smtClean="0"/>
              <a:t>3</a:t>
            </a:fld>
            <a:endParaRPr lang="en-US"/>
          </a:p>
        </p:txBody>
      </p:sp>
    </p:spTree>
    <p:extLst>
      <p:ext uri="{BB962C8B-B14F-4D97-AF65-F5344CB8AC3E}">
        <p14:creationId xmlns:p14="http://schemas.microsoft.com/office/powerpoint/2010/main" val="407279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C58808-B356-B94D-82A6-792A450F4F2E}" type="slidenum">
              <a:rPr lang="en-US" smtClean="0"/>
              <a:t>27</a:t>
            </a:fld>
            <a:endParaRPr lang="en-US"/>
          </a:p>
        </p:txBody>
      </p:sp>
    </p:spTree>
    <p:extLst>
      <p:ext uri="{BB962C8B-B14F-4D97-AF65-F5344CB8AC3E}">
        <p14:creationId xmlns:p14="http://schemas.microsoft.com/office/powerpoint/2010/main" val="2012413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C58808-B356-B94D-82A6-792A450F4F2E}" type="slidenum">
              <a:rPr lang="en-US" smtClean="0"/>
              <a:t>28</a:t>
            </a:fld>
            <a:endParaRPr lang="en-US"/>
          </a:p>
        </p:txBody>
      </p:sp>
    </p:spTree>
    <p:extLst>
      <p:ext uri="{BB962C8B-B14F-4D97-AF65-F5344CB8AC3E}">
        <p14:creationId xmlns:p14="http://schemas.microsoft.com/office/powerpoint/2010/main" val="3353189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Or we might think very locally about how patterns of plant community composition vary within a single forest stand.</a:t>
            </a:r>
            <a:endParaRPr lang="en-US" baseline="0" dirty="0"/>
          </a:p>
        </p:txBody>
      </p:sp>
      <p:sp>
        <p:nvSpPr>
          <p:cNvPr id="4" name="Slide Number Placeholder 3"/>
          <p:cNvSpPr>
            <a:spLocks noGrp="1"/>
          </p:cNvSpPr>
          <p:nvPr>
            <p:ph type="sldNum" sz="quarter" idx="10"/>
          </p:nvPr>
        </p:nvSpPr>
        <p:spPr/>
        <p:txBody>
          <a:bodyPr/>
          <a:lstStyle/>
          <a:p>
            <a:fld id="{F095F676-8BAF-0F4A-AD16-BEB863AD0195}" type="slidenum">
              <a:rPr lang="en-US">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4871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27D0B0-E961-5A42-9BEF-676A30DAD1B5}"/>
              </a:ext>
            </a:extLst>
          </p:cNvPr>
          <p:cNvSpPr>
            <a:spLocks noGrp="1" noChangeArrowheads="1"/>
          </p:cNvSpPr>
          <p:nvPr>
            <p:ph type="sldNum" sz="quarter" idx="5"/>
          </p:nvPr>
        </p:nvSpPr>
        <p:spPr>
          <a:ln/>
        </p:spPr>
        <p:txBody>
          <a:bodyPr/>
          <a:lstStyle/>
          <a:p>
            <a:fld id="{27117B1E-9CD1-7F47-AD37-C5B9FE486F8A}" type="slidenum">
              <a:rPr lang="en-US" altLang="en-US"/>
              <a:pPr/>
              <a:t>52</a:t>
            </a:fld>
            <a:endParaRPr lang="en-US" altLang="en-US"/>
          </a:p>
        </p:txBody>
      </p:sp>
      <p:sp>
        <p:nvSpPr>
          <p:cNvPr id="143362" name="Rectangle 2">
            <a:extLst>
              <a:ext uri="{FF2B5EF4-FFF2-40B4-BE49-F238E27FC236}">
                <a16:creationId xmlns:a16="http://schemas.microsoft.com/office/drawing/2014/main" id="{54B6F060-7C52-3C42-9ECE-DE98BC62A8C8}"/>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E23EA547-73F5-1245-90D1-EAF43C876470}"/>
              </a:ext>
            </a:extLst>
          </p:cNvPr>
          <p:cNvSpPr>
            <a:spLocks noGrp="1" noChangeArrowheads="1"/>
          </p:cNvSpPr>
          <p:nvPr>
            <p:ph type="body" idx="1"/>
          </p:nvPr>
        </p:nvSpPr>
        <p:spPr/>
        <p:txBody>
          <a:bodyPr/>
          <a:lstStyle/>
          <a:p>
            <a:endParaRPr lang="en-US" altLang="en-US"/>
          </a:p>
          <a:p>
            <a:r>
              <a:rPr lang="en-US" altLang="en-US"/>
              <a:t>Observed distribution according to Atlas</a:t>
            </a:r>
          </a:p>
          <a:p>
            <a:r>
              <a:rPr lang="en-US" altLang="en-US"/>
              <a:t>native (black circles), naturalized (i.e. established alien; empty circles), extinct or probably extinct (cross), and present, but of doubtful or unknown status, e.g. whether native or alien (half-filled circles).</a:t>
            </a:r>
          </a:p>
          <a:p>
            <a:endParaRPr lang="en-US" altLang="en-US"/>
          </a:p>
        </p:txBody>
      </p:sp>
    </p:spTree>
    <p:extLst>
      <p:ext uri="{BB962C8B-B14F-4D97-AF65-F5344CB8AC3E}">
        <p14:creationId xmlns:p14="http://schemas.microsoft.com/office/powerpoint/2010/main" val="1356036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Calibri" charset="0"/>
              <a:ea typeface="ＭＳ Ｐゴシック" charset="0"/>
              <a:cs typeface="ＭＳ Ｐゴシック" charset="0"/>
            </a:endParaRPr>
          </a:p>
        </p:txBody>
      </p:sp>
      <p:sp>
        <p:nvSpPr>
          <p:cNvPr id="17411" name="Date Placeholder 3"/>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0F4CA7-0ADB-E64A-9604-98FD3A6EF591}" type="datetime1">
              <a:rPr lang="sv-SE" sz="1200">
                <a:latin typeface="Calibri" charset="0"/>
              </a:rPr>
              <a:pPr eaLnBrk="1" hangingPunct="1"/>
              <a:t>2021-06-08</a:t>
            </a:fld>
            <a:endParaRPr lang="sv-SE" sz="1200">
              <a:latin typeface="Calibri" charset="0"/>
            </a:endParaRPr>
          </a:p>
        </p:txBody>
      </p:sp>
      <p:sp>
        <p:nvSpPr>
          <p:cNvPr id="17412" name="Slide Number Placeholder 4"/>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94EBB2-8CC8-DB4C-8D9E-18461CEC62D2}" type="slidenum">
              <a:rPr lang="sv-SE" sz="1200">
                <a:latin typeface="Calibri" charset="0"/>
              </a:rPr>
              <a:pPr eaLnBrk="1" hangingPunct="1"/>
              <a:t>63</a:t>
            </a:fld>
            <a:endParaRPr lang="sv-SE" sz="1200">
              <a:latin typeface="Calibri" charset="0"/>
            </a:endParaRPr>
          </a:p>
        </p:txBody>
      </p:sp>
    </p:spTree>
    <p:extLst>
      <p:ext uri="{BB962C8B-B14F-4D97-AF65-F5344CB8AC3E}">
        <p14:creationId xmlns:p14="http://schemas.microsoft.com/office/powerpoint/2010/main" val="119276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Calibri" charset="0"/>
              <a:ea typeface="ＭＳ Ｐゴシック" charset="0"/>
              <a:cs typeface="ＭＳ Ｐゴシック" charset="0"/>
            </a:endParaRPr>
          </a:p>
        </p:txBody>
      </p:sp>
      <p:sp>
        <p:nvSpPr>
          <p:cNvPr id="17411" name="Date Placeholder 3"/>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0F4CA7-0ADB-E64A-9604-98FD3A6EF591}" type="datetime1">
              <a:rPr lang="sv-SE" sz="1200">
                <a:latin typeface="Calibri" charset="0"/>
              </a:rPr>
              <a:pPr eaLnBrk="1" hangingPunct="1"/>
              <a:t>2021-06-08</a:t>
            </a:fld>
            <a:endParaRPr lang="sv-SE" sz="1200">
              <a:latin typeface="Calibri" charset="0"/>
            </a:endParaRPr>
          </a:p>
        </p:txBody>
      </p:sp>
      <p:sp>
        <p:nvSpPr>
          <p:cNvPr id="17412" name="Slide Number Placeholder 4"/>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94EBB2-8CC8-DB4C-8D9E-18461CEC62D2}" type="slidenum">
              <a:rPr lang="sv-SE" sz="1200">
                <a:latin typeface="Calibri" charset="0"/>
              </a:rPr>
              <a:pPr eaLnBrk="1" hangingPunct="1"/>
              <a:t>64</a:t>
            </a:fld>
            <a:endParaRPr lang="sv-SE" sz="1200">
              <a:latin typeface="Calibri" charset="0"/>
            </a:endParaRPr>
          </a:p>
        </p:txBody>
      </p:sp>
    </p:spTree>
    <p:extLst>
      <p:ext uri="{BB962C8B-B14F-4D97-AF65-F5344CB8AC3E}">
        <p14:creationId xmlns:p14="http://schemas.microsoft.com/office/powerpoint/2010/main" val="4225164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r>
              <a:rPr lang="sv-SE" dirty="0"/>
              <a:t>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Click to edit Master subtitle style</a:t>
            </a:r>
            <a:endParaRPr lang="en-US"/>
          </a:p>
        </p:txBody>
      </p:sp>
      <p:sp>
        <p:nvSpPr>
          <p:cNvPr id="4" name="Date Placeholder 3"/>
          <p:cNvSpPr>
            <a:spLocks noGrp="1"/>
          </p:cNvSpPr>
          <p:nvPr>
            <p:ph type="dt" sz="half" idx="10"/>
          </p:nvPr>
        </p:nvSpPr>
        <p:spPr/>
        <p:txBody>
          <a:bodyPr/>
          <a:lstStyle/>
          <a:p>
            <a:fld id="{3B0CEB99-38FB-C44F-9413-189F37662B67}"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1242432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B0CEB99-38FB-C44F-9413-189F37662B67}"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4003858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sv-SE"/>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B0CEB99-38FB-C44F-9413-189F37662B67}"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3554250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Content Placeholder 2"/>
          <p:cNvSpPr>
            <a:spLocks noGrp="1"/>
          </p:cNvSpPr>
          <p:nvPr>
            <p:ph idx="1"/>
          </p:nvPr>
        </p:nvSpPr>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3B0CEB99-38FB-C44F-9413-189F37662B67}"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391380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sv-SE"/>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Click to edit Master text styles</a:t>
            </a:r>
          </a:p>
        </p:txBody>
      </p:sp>
      <p:sp>
        <p:nvSpPr>
          <p:cNvPr id="4" name="Date Placeholder 3"/>
          <p:cNvSpPr>
            <a:spLocks noGrp="1"/>
          </p:cNvSpPr>
          <p:nvPr>
            <p:ph type="dt" sz="half" idx="10"/>
          </p:nvPr>
        </p:nvSpPr>
        <p:spPr/>
        <p:txBody>
          <a:bodyPr/>
          <a:lstStyle/>
          <a:p>
            <a:fld id="{3B0CEB99-38FB-C44F-9413-189F37662B67}" type="datetimeFigureOut">
              <a:rPr lang="en-US" smtClean="0"/>
              <a:t>6/8/21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2494716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Date Placeholder 4"/>
          <p:cNvSpPr>
            <a:spLocks noGrp="1"/>
          </p:cNvSpPr>
          <p:nvPr>
            <p:ph type="dt" sz="half" idx="10"/>
          </p:nvPr>
        </p:nvSpPr>
        <p:spPr/>
        <p:txBody>
          <a:bodyPr/>
          <a:lstStyle/>
          <a:p>
            <a:fld id="{3B0CEB99-38FB-C44F-9413-189F37662B67}" type="datetimeFigureOut">
              <a:rPr lang="en-US" smtClean="0"/>
              <a:t>6/8/21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349655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7" name="Date Placeholder 6"/>
          <p:cNvSpPr>
            <a:spLocks noGrp="1"/>
          </p:cNvSpPr>
          <p:nvPr>
            <p:ph type="dt" sz="half" idx="10"/>
          </p:nvPr>
        </p:nvSpPr>
        <p:spPr/>
        <p:txBody>
          <a:bodyPr/>
          <a:lstStyle/>
          <a:p>
            <a:fld id="{3B0CEB99-38FB-C44F-9413-189F37662B67}" type="datetimeFigureOut">
              <a:rPr lang="en-US" smtClean="0"/>
              <a:t>6/8/21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473923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Date Placeholder 2"/>
          <p:cNvSpPr>
            <a:spLocks noGrp="1"/>
          </p:cNvSpPr>
          <p:nvPr>
            <p:ph type="dt" sz="half" idx="10"/>
          </p:nvPr>
        </p:nvSpPr>
        <p:spPr/>
        <p:txBody>
          <a:bodyPr/>
          <a:lstStyle/>
          <a:p>
            <a:fld id="{3B0CEB99-38FB-C44F-9413-189F37662B67}" type="datetimeFigureOut">
              <a:rPr lang="en-US" smtClean="0"/>
              <a:t>6/8/21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343032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0CEB99-38FB-C44F-9413-189F37662B67}" type="datetimeFigureOut">
              <a:rPr lang="en-US" smtClean="0"/>
              <a:t>6/8/21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2188927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sv-SE"/>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3B0CEB99-38FB-C44F-9413-189F37662B67}" type="datetimeFigureOut">
              <a:rPr lang="en-US" smtClean="0"/>
              <a:t>6/8/21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1800929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sv-SE"/>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3B0CEB99-38FB-C44F-9413-189F37662B67}" type="datetimeFigureOut">
              <a:rPr lang="en-US" smtClean="0"/>
              <a:t>6/8/21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DF2EC-9068-8B47-9693-D8BAE3C9B2D0}" type="slidenum">
              <a:rPr lang="en-US" smtClean="0"/>
              <a:t>‹#›</a:t>
            </a:fld>
            <a:endParaRPr lang="en-US"/>
          </a:p>
        </p:txBody>
      </p:sp>
    </p:spTree>
    <p:extLst>
      <p:ext uri="{BB962C8B-B14F-4D97-AF65-F5344CB8AC3E}">
        <p14:creationId xmlns:p14="http://schemas.microsoft.com/office/powerpoint/2010/main" val="1284412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sv-SE" dirty="0" err="1"/>
              <a:t>Click</a:t>
            </a:r>
            <a:r>
              <a:rPr lang="sv-SE" dirty="0"/>
              <a:t> </a:t>
            </a:r>
            <a:r>
              <a:rPr lang="sv-SE" dirty="0" err="1"/>
              <a:t>to</a:t>
            </a:r>
            <a:r>
              <a:rPr lang="sv-SE" dirty="0"/>
              <a:t> </a:t>
            </a:r>
            <a:r>
              <a:rPr lang="sv-SE" dirty="0" err="1"/>
              <a:t>edit</a:t>
            </a:r>
            <a:r>
              <a:rPr lang="sv-SE" dirty="0"/>
              <a:t> Master </a:t>
            </a:r>
            <a:r>
              <a:rPr lang="sv-SE" dirty="0" err="1"/>
              <a:t>title</a:t>
            </a:r>
            <a:r>
              <a:rPr lang="sv-SE" dirty="0"/>
              <a:t>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sv-SE" dirty="0" err="1"/>
              <a:t>Click</a:t>
            </a:r>
            <a:r>
              <a:rPr lang="sv-SE" dirty="0"/>
              <a:t> </a:t>
            </a:r>
            <a:r>
              <a:rPr lang="sv-SE" dirty="0" err="1"/>
              <a:t>to</a:t>
            </a:r>
            <a:r>
              <a:rPr lang="sv-SE" dirty="0"/>
              <a:t> </a:t>
            </a:r>
            <a:r>
              <a:rPr lang="sv-SE" dirty="0" err="1"/>
              <a:t>edit</a:t>
            </a:r>
            <a:r>
              <a:rPr lang="sv-SE" dirty="0"/>
              <a:t> Master text </a:t>
            </a:r>
            <a:r>
              <a:rPr lang="sv-SE" dirty="0" err="1"/>
              <a:t>styles</a:t>
            </a:r>
            <a:endParaRPr lang="sv-SE" dirty="0"/>
          </a:p>
          <a:p>
            <a:pPr lvl="1"/>
            <a:r>
              <a:rPr lang="sv-SE" dirty="0"/>
              <a:t>Second </a:t>
            </a:r>
            <a:r>
              <a:rPr lang="sv-SE" dirty="0" err="1"/>
              <a:t>level</a:t>
            </a:r>
            <a:endParaRPr lang="sv-SE" dirty="0"/>
          </a:p>
          <a:p>
            <a:pPr lvl="2"/>
            <a:r>
              <a:rPr lang="sv-SE" dirty="0" err="1"/>
              <a:t>Third</a:t>
            </a:r>
            <a:r>
              <a:rPr lang="sv-SE" dirty="0"/>
              <a:t> </a:t>
            </a:r>
            <a:r>
              <a:rPr lang="sv-SE" dirty="0" err="1"/>
              <a:t>level</a:t>
            </a:r>
            <a:endParaRPr lang="sv-SE" dirty="0"/>
          </a:p>
          <a:p>
            <a:pPr lvl="3"/>
            <a:r>
              <a:rPr lang="sv-SE" dirty="0" err="1"/>
              <a:t>Fourth</a:t>
            </a:r>
            <a:r>
              <a:rPr lang="sv-SE" dirty="0"/>
              <a:t> </a:t>
            </a:r>
            <a:r>
              <a:rPr lang="sv-SE" dirty="0" err="1"/>
              <a:t>level</a:t>
            </a:r>
            <a:endParaRPr lang="sv-SE" dirty="0"/>
          </a:p>
          <a:p>
            <a:pPr lvl="4"/>
            <a:r>
              <a:rPr lang="sv-SE" dirty="0" err="1"/>
              <a:t>Fifth</a:t>
            </a:r>
            <a:r>
              <a:rPr lang="sv-SE" dirty="0"/>
              <a:t> </a:t>
            </a:r>
            <a:r>
              <a:rPr lang="sv-SE" dirty="0" err="1"/>
              <a:t>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CEB99-38FB-C44F-9413-189F37662B67}" type="datetimeFigureOut">
              <a:rPr lang="en-US" smtClean="0"/>
              <a:t>6/8/21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DF2EC-9068-8B47-9693-D8BAE3C9B2D0}" type="slidenum">
              <a:rPr lang="en-US" smtClean="0"/>
              <a:t>‹#›</a:t>
            </a:fld>
            <a:endParaRPr lang="en-US"/>
          </a:p>
        </p:txBody>
      </p:sp>
    </p:spTree>
    <p:extLst>
      <p:ext uri="{BB962C8B-B14F-4D97-AF65-F5344CB8AC3E}">
        <p14:creationId xmlns:p14="http://schemas.microsoft.com/office/powerpoint/2010/main" val="2450513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3600" b="1" i="0" kern="1200">
          <a:solidFill>
            <a:schemeClr val="tx1"/>
          </a:solidFill>
          <a:latin typeface="Arial"/>
          <a:ea typeface="+mj-ea"/>
          <a:cs typeface="Arial"/>
        </a:defRPr>
      </a:lvl1pPr>
    </p:titleStyle>
    <p:bodyStyle>
      <a:lvl1pPr marL="0" indent="0" algn="l" defTabSz="457200" rtl="0" eaLnBrk="1" latinLnBrk="0" hangingPunct="1">
        <a:spcBef>
          <a:spcPct val="20000"/>
        </a:spcBef>
        <a:buFont typeface="Arial"/>
        <a:buNone/>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bobmuscarella.github.io/SDM-course/index.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hyperlink" Target="https://www.pnas.org/content/117/7/3663"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onlinelibrary.wiley.com/doi/pdf/10.1111/j.1461-0248.2008.01277.x" TargetMode="External"/><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hyperlink" Target="https://onlinelibrary.wiley.com/doi/full/10.1111/ecog.0496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bif.org/"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hyperlink" Target="https://www.gbif.org/"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forestgeo.si.edu/" TargetMode="External"/><Relationship Id="rId13" Type="http://schemas.openxmlformats.org/officeDocument/2006/relationships/hyperlink" Target="https://www.neotomadb.org/" TargetMode="External"/><Relationship Id="rId18" Type="http://schemas.openxmlformats.org/officeDocument/2006/relationships/hyperlink" Target="http://vertnet.org/" TargetMode="External"/><Relationship Id="rId3" Type="http://schemas.openxmlformats.org/officeDocument/2006/relationships/hyperlink" Target="https://www.artportalen.se/" TargetMode="External"/><Relationship Id="rId7" Type="http://schemas.openxmlformats.org/officeDocument/2006/relationships/hyperlink" Target="https://ebird.org/home" TargetMode="External"/><Relationship Id="rId12" Type="http://schemas.openxmlformats.org/officeDocument/2006/relationships/hyperlink" Target="http://www.iucnredlist.org/" TargetMode="External"/><Relationship Id="rId17" Type="http://schemas.openxmlformats.org/officeDocument/2006/relationships/hyperlink" Target="http://www.pwrc.usgs.gov/BBS/" TargetMode="External"/><Relationship Id="rId2" Type="http://schemas.openxmlformats.org/officeDocument/2006/relationships/notesSlide" Target="../notesSlides/notesSlide2.xml"/><Relationship Id="rId16" Type="http://schemas.openxmlformats.org/officeDocument/2006/relationships/hyperlink" Target="https://datadryad.org/stash/dataset/doi:10.5061/dryad.bp26v20" TargetMode="External"/><Relationship Id="rId1" Type="http://schemas.openxmlformats.org/officeDocument/2006/relationships/slideLayout" Target="../slideLayouts/slideLayout2.xml"/><Relationship Id="rId6" Type="http://schemas.openxmlformats.org/officeDocument/2006/relationships/hyperlink" Target="http://bien.nceas.ucsb.edu/bien/" TargetMode="External"/><Relationship Id="rId11" Type="http://schemas.openxmlformats.org/officeDocument/2006/relationships/hyperlink" Target="https://www.inaturalist.org/" TargetMode="External"/><Relationship Id="rId5" Type="http://schemas.openxmlformats.org/officeDocument/2006/relationships/hyperlink" Target="http://biotime.st-andrews.ac.uk/home.php" TargetMode="External"/><Relationship Id="rId15" Type="http://schemas.openxmlformats.org/officeDocument/2006/relationships/hyperlink" Target="https://datadryad.org/stash/dataset/doi:10.5061/dryad.ts45225" TargetMode="External"/><Relationship Id="rId10" Type="http://schemas.openxmlformats.org/officeDocument/2006/relationships/hyperlink" Target="https://www.gbif.org/" TargetMode="External"/><Relationship Id="rId4" Type="http://schemas.openxmlformats.org/officeDocument/2006/relationships/hyperlink" Target="https://bison.usgs.gov/" TargetMode="External"/><Relationship Id="rId9" Type="http://schemas.openxmlformats.org/officeDocument/2006/relationships/hyperlink" Target="https://www.forestplots.net/" TargetMode="External"/><Relationship Id="rId14" Type="http://schemas.openxmlformats.org/officeDocument/2006/relationships/hyperlink" Target="https://paleobiodb.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doi.org/10.1111/ele.12624" TargetMode="External"/><Relationship Id="rId4" Type="http://schemas.openxmlformats.org/officeDocument/2006/relationships/image" Target="../media/image26.tiff"/></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gif"/><Relationship Id="rId1" Type="http://schemas.openxmlformats.org/officeDocument/2006/relationships/slideLayout" Target="../slideLayouts/slideLayout2.xml"/><Relationship Id="rId4" Type="http://schemas.openxmlformats.org/officeDocument/2006/relationships/hyperlink" Target="https://science.sciencemag.org/content/330/6006/927"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theatlantic.com/science/archive/2017/12/romes-colosseum-garden/547535/#:~:text=When%20the%20botanist%20Richard%20Deakin,and%2056%20varieties%20of%20grass."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4.tiff"/></Relationships>
</file>

<file path=ppt/slides/_rels/slide4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hyperlink" Target="https://www.cell.com/trends/ecology-evolution/fulltext/S0169-5347(18)30304-5?_returnURL=https%3A%2F%2Flinkinghub.elsevier.com%2Fretrieve%2Fpii%2FS0169534718303045%3Fshowall%3Dtru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onlinelibrary.wiley.com/doi/pdf/10.1111/j.1469-185X.2012.00235.x"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jstor.org/stable/2459795" TargetMode="External"/><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www.pnas.org/content/117/7/3663"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doi.org/10.1111/ele.12860"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11/ele.12860"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jstor.org/stable/4072271?seq=1#metadata_info_tab_contents"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3048" y="215452"/>
            <a:ext cx="10257328" cy="2677656"/>
          </a:xfrm>
          <a:prstGeom prst="rect">
            <a:avLst/>
          </a:prstGeom>
          <a:noFill/>
        </p:spPr>
        <p:txBody>
          <a:bodyPr wrap="square" rtlCol="0">
            <a:spAutoFit/>
          </a:bodyPr>
          <a:lstStyle/>
          <a:p>
            <a:r>
              <a:rPr lang="en-US" sz="4400" b="1" dirty="0">
                <a:latin typeface="Arial"/>
                <a:cs typeface="Arial"/>
              </a:rPr>
              <a:t>Introduction to SDMs:</a:t>
            </a:r>
          </a:p>
          <a:p>
            <a:r>
              <a:rPr lang="en-US" sz="4400" dirty="0">
                <a:latin typeface="Arial"/>
                <a:cs typeface="Arial"/>
              </a:rPr>
              <a:t>Theory and practice in R</a:t>
            </a:r>
          </a:p>
          <a:p>
            <a:endParaRPr lang="en-US" sz="2000" dirty="0">
              <a:latin typeface="Arial"/>
              <a:cs typeface="Arial"/>
            </a:endParaRPr>
          </a:p>
          <a:p>
            <a:r>
              <a:rPr lang="en-US" sz="2000" dirty="0">
                <a:latin typeface="Arial"/>
                <a:cs typeface="Arial"/>
              </a:rPr>
              <a:t>Bob Muscarella</a:t>
            </a:r>
          </a:p>
          <a:p>
            <a:r>
              <a:rPr lang="en-US" sz="2000" i="1" dirty="0">
                <a:latin typeface="Arial"/>
                <a:cs typeface="Arial"/>
              </a:rPr>
              <a:t>Sapienza University, Roma</a:t>
            </a:r>
          </a:p>
          <a:p>
            <a:r>
              <a:rPr lang="en-US" sz="2000" i="1" dirty="0">
                <a:latin typeface="Arial"/>
                <a:cs typeface="Arial"/>
              </a:rPr>
              <a:t>June 9-11</a:t>
            </a:r>
          </a:p>
        </p:txBody>
      </p:sp>
      <p:sp>
        <p:nvSpPr>
          <p:cNvPr id="3" name="Rectangle 2">
            <a:extLst>
              <a:ext uri="{FF2B5EF4-FFF2-40B4-BE49-F238E27FC236}">
                <a16:creationId xmlns:a16="http://schemas.microsoft.com/office/drawing/2014/main" id="{8693ABCB-49EC-D946-AB9D-EF97C4707B47}"/>
              </a:ext>
            </a:extLst>
          </p:cNvPr>
          <p:cNvSpPr/>
          <p:nvPr/>
        </p:nvSpPr>
        <p:spPr>
          <a:xfrm>
            <a:off x="4336855" y="6273216"/>
            <a:ext cx="7167668" cy="369332"/>
          </a:xfrm>
          <a:prstGeom prst="rect">
            <a:avLst/>
          </a:prstGeom>
        </p:spPr>
        <p:txBody>
          <a:bodyPr wrap="none">
            <a:spAutoFit/>
          </a:bodyPr>
          <a:lstStyle/>
          <a:p>
            <a:pPr algn="ctr"/>
            <a:r>
              <a:rPr lang="en-US" b="1" dirty="0"/>
              <a:t>Course website: </a:t>
            </a:r>
            <a:r>
              <a:rPr lang="en-US" dirty="0">
                <a:hlinkClick r:id="rId2"/>
              </a:rPr>
              <a:t>https://</a:t>
            </a:r>
            <a:r>
              <a:rPr lang="en-US" dirty="0" err="1">
                <a:hlinkClick r:id="rId2"/>
              </a:rPr>
              <a:t>bobmuscarella.github.io</a:t>
            </a:r>
            <a:r>
              <a:rPr lang="en-US" dirty="0">
                <a:hlinkClick r:id="rId2"/>
              </a:rPr>
              <a:t>/SDM-course/</a:t>
            </a:r>
            <a:r>
              <a:rPr lang="en-US" dirty="0" err="1">
                <a:hlinkClick r:id="rId2"/>
              </a:rPr>
              <a:t>index.html</a:t>
            </a:r>
            <a:endParaRPr lang="en-US" dirty="0"/>
          </a:p>
        </p:txBody>
      </p:sp>
      <p:pic>
        <p:nvPicPr>
          <p:cNvPr id="5" name="Picture 4">
            <a:extLst>
              <a:ext uri="{FF2B5EF4-FFF2-40B4-BE49-F238E27FC236}">
                <a16:creationId xmlns:a16="http://schemas.microsoft.com/office/drawing/2014/main" id="{30BA384E-0837-A645-B35E-52AB9BE2799E}"/>
              </a:ext>
            </a:extLst>
          </p:cNvPr>
          <p:cNvPicPr>
            <a:picLocks noChangeAspect="1"/>
          </p:cNvPicPr>
          <p:nvPr/>
        </p:nvPicPr>
        <p:blipFill>
          <a:blip r:embed="rId3"/>
          <a:stretch>
            <a:fillRect/>
          </a:stretch>
        </p:blipFill>
        <p:spPr>
          <a:xfrm>
            <a:off x="4336853" y="2202165"/>
            <a:ext cx="7167669" cy="3899406"/>
          </a:xfrm>
          <a:prstGeom prst="rect">
            <a:avLst/>
          </a:prstGeom>
          <a:ln>
            <a:solidFill>
              <a:schemeClr val="tx1"/>
            </a:solidFill>
          </a:ln>
        </p:spPr>
      </p:pic>
    </p:spTree>
    <p:extLst>
      <p:ext uri="{BB962C8B-B14F-4D97-AF65-F5344CB8AC3E}">
        <p14:creationId xmlns:p14="http://schemas.microsoft.com/office/powerpoint/2010/main" val="1915470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a:p>
            <a:r>
              <a:rPr lang="en-US" i="1" dirty="0">
                <a:solidFill>
                  <a:srgbClr val="FF0000"/>
                </a:solidFill>
              </a:rPr>
              <a:t>	ENMs</a:t>
            </a:r>
            <a:r>
              <a:rPr lang="en-US" dirty="0">
                <a:solidFill>
                  <a:srgbClr val="FF0000"/>
                </a:solidFill>
              </a:rPr>
              <a:t> (Ecological or Environmental niche models) focus on environmental space</a:t>
            </a:r>
          </a:p>
          <a:p>
            <a:r>
              <a:rPr lang="en-US" i="1" dirty="0">
                <a:solidFill>
                  <a:srgbClr val="FF0000"/>
                </a:solidFill>
              </a:rPr>
              <a:t>	SDMs</a:t>
            </a:r>
            <a:r>
              <a:rPr lang="en-US" dirty="0">
                <a:solidFill>
                  <a:srgbClr val="FF0000"/>
                </a:solidFill>
              </a:rPr>
              <a:t> (Species distribution models) focus on geographic space</a:t>
            </a:r>
            <a:r>
              <a:rPr lang="en-US" i="1" dirty="0">
                <a:solidFill>
                  <a:srgbClr val="FF0000"/>
                </a:solidFill>
              </a:rPr>
              <a:t>	</a:t>
            </a:r>
            <a:endParaRPr lang="en-US" dirty="0">
              <a:solidFill>
                <a:srgbClr val="FF0000"/>
              </a:solidFill>
            </a:endParaRPr>
          </a:p>
          <a:p>
            <a:endParaRPr lang="en-US" dirty="0">
              <a:solidFill>
                <a:srgbClr val="FF0000"/>
              </a:solidFill>
            </a:endParaRPr>
          </a:p>
        </p:txBody>
      </p:sp>
      <p:grpSp>
        <p:nvGrpSpPr>
          <p:cNvPr id="8" name="Group 7">
            <a:extLst>
              <a:ext uri="{FF2B5EF4-FFF2-40B4-BE49-F238E27FC236}">
                <a16:creationId xmlns:a16="http://schemas.microsoft.com/office/drawing/2014/main" id="{EE78AC77-4E44-B84E-BEA3-67723594ADED}"/>
              </a:ext>
            </a:extLst>
          </p:cNvPr>
          <p:cNvGrpSpPr/>
          <p:nvPr/>
        </p:nvGrpSpPr>
        <p:grpSpPr>
          <a:xfrm>
            <a:off x="288099" y="3302079"/>
            <a:ext cx="6350693" cy="3398459"/>
            <a:chOff x="3131245" y="3823312"/>
            <a:chExt cx="5206454" cy="2786142"/>
          </a:xfrm>
        </p:grpSpPr>
        <p:pic>
          <p:nvPicPr>
            <p:cNvPr id="9" name="Picture 4">
              <a:extLst>
                <a:ext uri="{FF2B5EF4-FFF2-40B4-BE49-F238E27FC236}">
                  <a16:creationId xmlns:a16="http://schemas.microsoft.com/office/drawing/2014/main" id="{1BF2E9D6-4F69-CD40-951A-CA023EBDE22E}"/>
                </a:ext>
              </a:extLst>
            </p:cNvPr>
            <p:cNvPicPr>
              <a:picLocks noChangeAspect="1" noChangeArrowheads="1"/>
            </p:cNvPicPr>
            <p:nvPr/>
          </p:nvPicPr>
          <p:blipFill rotWithShape="1">
            <a:blip r:embed="rId2"/>
            <a:srcRect t="14203" b="9652"/>
            <a:stretch/>
          </p:blipFill>
          <p:spPr bwMode="auto">
            <a:xfrm>
              <a:off x="3950933" y="3823312"/>
              <a:ext cx="4386766" cy="26102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0FF4CA9-C6B2-7342-8DAA-401674D03278}"/>
                </a:ext>
              </a:extLst>
            </p:cNvPr>
            <p:cNvSpPr txBox="1"/>
            <p:nvPr/>
          </p:nvSpPr>
          <p:spPr>
            <a:xfrm>
              <a:off x="5000228" y="6331899"/>
              <a:ext cx="2505671" cy="277555"/>
            </a:xfrm>
            <a:prstGeom prst="rect">
              <a:avLst/>
            </a:prstGeom>
            <a:solidFill>
              <a:schemeClr val="bg1"/>
            </a:solidFill>
          </p:spPr>
          <p:txBody>
            <a:bodyPr wrap="square" rtlCol="0">
              <a:spAutoFit/>
            </a:bodyPr>
            <a:lstStyle/>
            <a:p>
              <a:pPr algn="ctr"/>
              <a:r>
                <a:rPr lang="en-US" sz="1600" b="1" dirty="0">
                  <a:latin typeface="Arial"/>
                  <a:cs typeface="Arial"/>
                </a:rPr>
                <a:t>Environment variable 1</a:t>
              </a:r>
            </a:p>
          </p:txBody>
        </p:sp>
        <p:sp>
          <p:nvSpPr>
            <p:cNvPr id="11" name="TextBox 10">
              <a:extLst>
                <a:ext uri="{FF2B5EF4-FFF2-40B4-BE49-F238E27FC236}">
                  <a16:creationId xmlns:a16="http://schemas.microsoft.com/office/drawing/2014/main" id="{A73E3AA6-B23B-534A-B98D-EC45528A0BB3}"/>
                </a:ext>
              </a:extLst>
            </p:cNvPr>
            <p:cNvSpPr txBox="1"/>
            <p:nvPr/>
          </p:nvSpPr>
          <p:spPr>
            <a:xfrm>
              <a:off x="3131245" y="4679715"/>
              <a:ext cx="1076349" cy="681272"/>
            </a:xfrm>
            <a:prstGeom prst="rect">
              <a:avLst/>
            </a:prstGeom>
            <a:noFill/>
          </p:spPr>
          <p:txBody>
            <a:bodyPr wrap="square" rtlCol="0">
              <a:spAutoFit/>
            </a:bodyPr>
            <a:lstStyle/>
            <a:p>
              <a:pPr algn="ctr"/>
              <a:r>
                <a:rPr lang="en-US" sz="1600" b="1" dirty="0">
                  <a:latin typeface="Arial"/>
                  <a:cs typeface="Arial"/>
                </a:rPr>
                <a:t>Probability of species occurrence</a:t>
              </a:r>
            </a:p>
          </p:txBody>
        </p:sp>
      </p:grpSp>
      <p:pic>
        <p:nvPicPr>
          <p:cNvPr id="16" name="Picture 15">
            <a:extLst>
              <a:ext uri="{FF2B5EF4-FFF2-40B4-BE49-F238E27FC236}">
                <a16:creationId xmlns:a16="http://schemas.microsoft.com/office/drawing/2014/main" id="{49F88436-23E8-A444-977F-1AD7F4D0862B}"/>
              </a:ext>
            </a:extLst>
          </p:cNvPr>
          <p:cNvPicPr>
            <a:picLocks noChangeAspect="1"/>
          </p:cNvPicPr>
          <p:nvPr/>
        </p:nvPicPr>
        <p:blipFill>
          <a:blip r:embed="rId3"/>
          <a:stretch>
            <a:fillRect/>
          </a:stretch>
        </p:blipFill>
        <p:spPr>
          <a:xfrm>
            <a:off x="7264412" y="3362346"/>
            <a:ext cx="3639656" cy="2799695"/>
          </a:xfrm>
          <a:prstGeom prst="rect">
            <a:avLst/>
          </a:prstGeom>
          <a:ln>
            <a:solidFill>
              <a:schemeClr val="tx1"/>
            </a:solidFill>
          </a:ln>
        </p:spPr>
      </p:pic>
    </p:spTree>
    <p:extLst>
      <p:ext uri="{BB962C8B-B14F-4D97-AF65-F5344CB8AC3E}">
        <p14:creationId xmlns:p14="http://schemas.microsoft.com/office/powerpoint/2010/main" val="1498690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a:p>
            <a:r>
              <a:rPr lang="en-US" dirty="0">
                <a:solidFill>
                  <a:srgbClr val="FF0000"/>
                </a:solidFill>
                <a:latin typeface="Arial" panose="020B0604020202020204" pitchFamily="34" charset="0"/>
                <a:cs typeface="Arial" panose="020B0604020202020204" pitchFamily="34" charset="0"/>
              </a:rPr>
              <a:t>	Environmental and geographic space</a:t>
            </a:r>
          </a:p>
        </p:txBody>
      </p:sp>
      <p:grpSp>
        <p:nvGrpSpPr>
          <p:cNvPr id="12" name="Group 11">
            <a:extLst>
              <a:ext uri="{FF2B5EF4-FFF2-40B4-BE49-F238E27FC236}">
                <a16:creationId xmlns:a16="http://schemas.microsoft.com/office/drawing/2014/main" id="{69990F3F-7754-E14F-B558-2DF1562D6441}"/>
              </a:ext>
            </a:extLst>
          </p:cNvPr>
          <p:cNvGrpSpPr/>
          <p:nvPr/>
        </p:nvGrpSpPr>
        <p:grpSpPr>
          <a:xfrm>
            <a:off x="2780442" y="2866113"/>
            <a:ext cx="6631115" cy="3837016"/>
            <a:chOff x="4958966" y="2664912"/>
            <a:chExt cx="7132826" cy="4127325"/>
          </a:xfrm>
        </p:grpSpPr>
        <p:pic>
          <p:nvPicPr>
            <p:cNvPr id="13" name="Picture 12">
              <a:extLst>
                <a:ext uri="{FF2B5EF4-FFF2-40B4-BE49-F238E27FC236}">
                  <a16:creationId xmlns:a16="http://schemas.microsoft.com/office/drawing/2014/main" id="{CB26DB66-9EDE-E547-8435-59A3B1207062}"/>
                </a:ext>
              </a:extLst>
            </p:cNvPr>
            <p:cNvPicPr>
              <a:picLocks noChangeAspect="1"/>
            </p:cNvPicPr>
            <p:nvPr/>
          </p:nvPicPr>
          <p:blipFill>
            <a:blip r:embed="rId2"/>
            <a:stretch>
              <a:fillRect/>
            </a:stretch>
          </p:blipFill>
          <p:spPr>
            <a:xfrm>
              <a:off x="4958966" y="2668044"/>
              <a:ext cx="7132826" cy="4124193"/>
            </a:xfrm>
            <a:prstGeom prst="rect">
              <a:avLst/>
            </a:prstGeom>
          </p:spPr>
        </p:pic>
        <p:sp>
          <p:nvSpPr>
            <p:cNvPr id="14" name="TextBox 13">
              <a:extLst>
                <a:ext uri="{FF2B5EF4-FFF2-40B4-BE49-F238E27FC236}">
                  <a16:creationId xmlns:a16="http://schemas.microsoft.com/office/drawing/2014/main" id="{AFDE6967-9E72-4848-AABC-CDA177A64132}"/>
                </a:ext>
              </a:extLst>
            </p:cNvPr>
            <p:cNvSpPr txBox="1"/>
            <p:nvPr/>
          </p:nvSpPr>
          <p:spPr>
            <a:xfrm>
              <a:off x="5761973" y="2664912"/>
              <a:ext cx="1616148" cy="553998"/>
            </a:xfrm>
            <a:prstGeom prst="rect">
              <a:avLst/>
            </a:prstGeom>
            <a:solidFill>
              <a:schemeClr val="bg1"/>
            </a:solidFill>
          </p:spPr>
          <p:txBody>
            <a:bodyPr wrap="none" rtlCol="0">
              <a:spAutoFit/>
            </a:bodyPr>
            <a:lstStyle/>
            <a:p>
              <a:r>
                <a:rPr lang="en-US" sz="3000" b="1" dirty="0">
                  <a:latin typeface="Arial"/>
                  <a:cs typeface="Arial"/>
                </a:rPr>
                <a:t>G </a:t>
              </a:r>
              <a:r>
                <a:rPr lang="en-US" sz="3000" dirty="0">
                  <a:latin typeface="Arial"/>
                  <a:cs typeface="Arial"/>
                </a:rPr>
                <a:t>space</a:t>
              </a:r>
            </a:p>
          </p:txBody>
        </p:sp>
        <p:sp>
          <p:nvSpPr>
            <p:cNvPr id="15" name="TextBox 14">
              <a:extLst>
                <a:ext uri="{FF2B5EF4-FFF2-40B4-BE49-F238E27FC236}">
                  <a16:creationId xmlns:a16="http://schemas.microsoft.com/office/drawing/2014/main" id="{D9423137-2710-014C-8720-5C465ECB500F}"/>
                </a:ext>
              </a:extLst>
            </p:cNvPr>
            <p:cNvSpPr txBox="1"/>
            <p:nvPr/>
          </p:nvSpPr>
          <p:spPr>
            <a:xfrm>
              <a:off x="9412874" y="2664912"/>
              <a:ext cx="1616148" cy="553998"/>
            </a:xfrm>
            <a:prstGeom prst="rect">
              <a:avLst/>
            </a:prstGeom>
            <a:solidFill>
              <a:schemeClr val="bg1"/>
            </a:solidFill>
          </p:spPr>
          <p:txBody>
            <a:bodyPr wrap="none" rtlCol="0">
              <a:spAutoFit/>
            </a:bodyPr>
            <a:lstStyle/>
            <a:p>
              <a:r>
                <a:rPr lang="en-US" sz="3000" b="1" dirty="0">
                  <a:latin typeface="Arial"/>
                  <a:cs typeface="Arial"/>
                </a:rPr>
                <a:t>E </a:t>
              </a:r>
              <a:r>
                <a:rPr lang="en-US" sz="3000" dirty="0">
                  <a:latin typeface="Arial"/>
                  <a:cs typeface="Arial"/>
                </a:rPr>
                <a:t>space</a:t>
              </a:r>
            </a:p>
          </p:txBody>
        </p:sp>
      </p:grpSp>
    </p:spTree>
    <p:extLst>
      <p:ext uri="{BB962C8B-B14F-4D97-AF65-F5344CB8AC3E}">
        <p14:creationId xmlns:p14="http://schemas.microsoft.com/office/powerpoint/2010/main" val="112453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403130F-92F7-3340-A1A8-7E1D3000848A}"/>
              </a:ext>
            </a:extLst>
          </p:cNvPr>
          <p:cNvGrpSpPr/>
          <p:nvPr/>
        </p:nvGrpSpPr>
        <p:grpSpPr>
          <a:xfrm>
            <a:off x="3256768" y="2332037"/>
            <a:ext cx="6385069" cy="4525963"/>
            <a:chOff x="5912286" y="2539639"/>
            <a:chExt cx="5924810" cy="4199715"/>
          </a:xfrm>
        </p:grpSpPr>
        <p:grpSp>
          <p:nvGrpSpPr>
            <p:cNvPr id="9" name="Group 8">
              <a:extLst>
                <a:ext uri="{FF2B5EF4-FFF2-40B4-BE49-F238E27FC236}">
                  <a16:creationId xmlns:a16="http://schemas.microsoft.com/office/drawing/2014/main" id="{EE4C558F-E3C5-2245-AEE9-829A16F43173}"/>
                </a:ext>
              </a:extLst>
            </p:cNvPr>
            <p:cNvGrpSpPr/>
            <p:nvPr/>
          </p:nvGrpSpPr>
          <p:grpSpPr>
            <a:xfrm>
              <a:off x="6096000" y="2539639"/>
              <a:ext cx="5574928" cy="3861161"/>
              <a:chOff x="6096000" y="2539639"/>
              <a:chExt cx="5574928" cy="3861161"/>
            </a:xfrm>
          </p:grpSpPr>
          <p:pic>
            <p:nvPicPr>
              <p:cNvPr id="18" name="Picture 17">
                <a:extLst>
                  <a:ext uri="{FF2B5EF4-FFF2-40B4-BE49-F238E27FC236}">
                    <a16:creationId xmlns:a16="http://schemas.microsoft.com/office/drawing/2014/main" id="{7EACF347-A4C6-784F-9517-AA897A0F7598}"/>
                  </a:ext>
                </a:extLst>
              </p:cNvPr>
              <p:cNvPicPr>
                <a:picLocks noChangeAspect="1"/>
              </p:cNvPicPr>
              <p:nvPr/>
            </p:nvPicPr>
            <p:blipFill rotWithShape="1">
              <a:blip r:embed="rId2"/>
              <a:srcRect l="7416" b="8274"/>
              <a:stretch/>
            </p:blipFill>
            <p:spPr>
              <a:xfrm>
                <a:off x="6292921" y="2539639"/>
                <a:ext cx="5378007" cy="3861161"/>
              </a:xfrm>
              <a:prstGeom prst="rect">
                <a:avLst/>
              </a:prstGeom>
            </p:spPr>
          </p:pic>
          <p:sp>
            <p:nvSpPr>
              <p:cNvPr id="19" name="Rectangle 18">
                <a:extLst>
                  <a:ext uri="{FF2B5EF4-FFF2-40B4-BE49-F238E27FC236}">
                    <a16:creationId xmlns:a16="http://schemas.microsoft.com/office/drawing/2014/main" id="{991F4E57-65B8-004D-A26B-42A546D3E083}"/>
                  </a:ext>
                </a:extLst>
              </p:cNvPr>
              <p:cNvSpPr/>
              <p:nvPr/>
            </p:nvSpPr>
            <p:spPr>
              <a:xfrm>
                <a:off x="6096000" y="3492390"/>
                <a:ext cx="866775" cy="4340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B3349EE-D055-8A44-B1BC-C0B5A5936F19}"/>
                  </a:ext>
                </a:extLst>
              </p:cNvPr>
              <p:cNvSpPr/>
              <p:nvPr/>
            </p:nvSpPr>
            <p:spPr>
              <a:xfrm>
                <a:off x="6414247" y="3938707"/>
                <a:ext cx="312644" cy="1323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049069EF-6275-D945-A8A2-AAB2266F5F31}"/>
                </a:ext>
              </a:extLst>
            </p:cNvPr>
            <p:cNvSpPr txBox="1"/>
            <p:nvPr/>
          </p:nvSpPr>
          <p:spPr>
            <a:xfrm>
              <a:off x="10220948" y="5122466"/>
              <a:ext cx="1616148" cy="553998"/>
            </a:xfrm>
            <a:prstGeom prst="rect">
              <a:avLst/>
            </a:prstGeom>
            <a:solidFill>
              <a:schemeClr val="bg1"/>
            </a:solidFill>
          </p:spPr>
          <p:txBody>
            <a:bodyPr wrap="none" rtlCol="0">
              <a:spAutoFit/>
            </a:bodyPr>
            <a:lstStyle/>
            <a:p>
              <a:r>
                <a:rPr lang="en-US" sz="3000" b="1" dirty="0">
                  <a:latin typeface="Arial"/>
                  <a:cs typeface="Arial"/>
                </a:rPr>
                <a:t>G </a:t>
              </a:r>
              <a:r>
                <a:rPr lang="en-US" sz="3000" dirty="0">
                  <a:latin typeface="Arial"/>
                  <a:cs typeface="Arial"/>
                </a:rPr>
                <a:t>space</a:t>
              </a:r>
            </a:p>
          </p:txBody>
        </p:sp>
        <p:sp>
          <p:nvSpPr>
            <p:cNvPr id="11" name="TextBox 10">
              <a:extLst>
                <a:ext uri="{FF2B5EF4-FFF2-40B4-BE49-F238E27FC236}">
                  <a16:creationId xmlns:a16="http://schemas.microsoft.com/office/drawing/2014/main" id="{983B4CB5-E761-CC4F-980B-C033DCE49ADF}"/>
                </a:ext>
              </a:extLst>
            </p:cNvPr>
            <p:cNvSpPr txBox="1"/>
            <p:nvPr/>
          </p:nvSpPr>
          <p:spPr>
            <a:xfrm>
              <a:off x="6783511" y="3293428"/>
              <a:ext cx="1616148" cy="553998"/>
            </a:xfrm>
            <a:prstGeom prst="rect">
              <a:avLst/>
            </a:prstGeom>
            <a:solidFill>
              <a:schemeClr val="bg1"/>
            </a:solidFill>
          </p:spPr>
          <p:txBody>
            <a:bodyPr wrap="none" rtlCol="0">
              <a:spAutoFit/>
            </a:bodyPr>
            <a:lstStyle/>
            <a:p>
              <a:r>
                <a:rPr lang="en-US" sz="3000" b="1" dirty="0">
                  <a:latin typeface="Arial"/>
                  <a:cs typeface="Arial"/>
                </a:rPr>
                <a:t>E </a:t>
              </a:r>
              <a:r>
                <a:rPr lang="en-US" sz="3000" dirty="0">
                  <a:latin typeface="Arial"/>
                  <a:cs typeface="Arial"/>
                </a:rPr>
                <a:t>space</a:t>
              </a:r>
            </a:p>
          </p:txBody>
        </p:sp>
        <p:sp>
          <p:nvSpPr>
            <p:cNvPr id="16" name="TextBox 15">
              <a:extLst>
                <a:ext uri="{FF2B5EF4-FFF2-40B4-BE49-F238E27FC236}">
                  <a16:creationId xmlns:a16="http://schemas.microsoft.com/office/drawing/2014/main" id="{8F8DDA8F-151F-414A-88DF-58FC60C3BF28}"/>
                </a:ext>
              </a:extLst>
            </p:cNvPr>
            <p:cNvSpPr txBox="1"/>
            <p:nvPr/>
          </p:nvSpPr>
          <p:spPr>
            <a:xfrm rot="16200000">
              <a:off x="5535996" y="5020656"/>
              <a:ext cx="1091133" cy="338554"/>
            </a:xfrm>
            <a:prstGeom prst="rect">
              <a:avLst/>
            </a:prstGeom>
            <a:solidFill>
              <a:schemeClr val="bg1"/>
            </a:solidFill>
          </p:spPr>
          <p:txBody>
            <a:bodyPr wrap="none" rtlCol="0">
              <a:spAutoFit/>
            </a:bodyPr>
            <a:lstStyle/>
            <a:p>
              <a:r>
                <a:rPr lang="en-US" sz="1600" dirty="0">
                  <a:latin typeface="Arial"/>
                  <a:cs typeface="Arial"/>
                </a:rPr>
                <a:t>Variable 2</a:t>
              </a:r>
            </a:p>
          </p:txBody>
        </p:sp>
        <p:sp>
          <p:nvSpPr>
            <p:cNvPr id="17" name="TextBox 16">
              <a:extLst>
                <a:ext uri="{FF2B5EF4-FFF2-40B4-BE49-F238E27FC236}">
                  <a16:creationId xmlns:a16="http://schemas.microsoft.com/office/drawing/2014/main" id="{5C923D58-A597-3741-A6DA-F4EE4BF5BD51}"/>
                </a:ext>
              </a:extLst>
            </p:cNvPr>
            <p:cNvSpPr txBox="1"/>
            <p:nvPr/>
          </p:nvSpPr>
          <p:spPr>
            <a:xfrm>
              <a:off x="7046018" y="6400800"/>
              <a:ext cx="1091133" cy="338554"/>
            </a:xfrm>
            <a:prstGeom prst="rect">
              <a:avLst/>
            </a:prstGeom>
            <a:solidFill>
              <a:schemeClr val="bg1"/>
            </a:solidFill>
          </p:spPr>
          <p:txBody>
            <a:bodyPr wrap="none" rtlCol="0">
              <a:spAutoFit/>
            </a:bodyPr>
            <a:lstStyle/>
            <a:p>
              <a:r>
                <a:rPr lang="en-US" sz="1600" dirty="0">
                  <a:latin typeface="Arial"/>
                  <a:cs typeface="Arial"/>
                </a:rPr>
                <a:t>Variable 1</a:t>
              </a:r>
            </a:p>
          </p:txBody>
        </p:sp>
      </p:grpSp>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a:p>
            <a:r>
              <a:rPr lang="en-US" dirty="0">
                <a:solidFill>
                  <a:srgbClr val="FF0000"/>
                </a:solidFill>
                <a:latin typeface="Arial" panose="020B0604020202020204" pitchFamily="34" charset="0"/>
                <a:cs typeface="Arial" panose="020B0604020202020204" pitchFamily="34" charset="0"/>
              </a:rPr>
              <a:t>	Environmental and geographic space</a:t>
            </a:r>
          </a:p>
        </p:txBody>
      </p:sp>
    </p:spTree>
    <p:extLst>
      <p:ext uri="{BB962C8B-B14F-4D97-AF65-F5344CB8AC3E}">
        <p14:creationId xmlns:p14="http://schemas.microsoft.com/office/powerpoint/2010/main" val="1510334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7528F94-B803-404C-A98B-C97B7D95EBEF}"/>
              </a:ext>
            </a:extLst>
          </p:cNvPr>
          <p:cNvGrpSpPr/>
          <p:nvPr/>
        </p:nvGrpSpPr>
        <p:grpSpPr>
          <a:xfrm>
            <a:off x="233109" y="814192"/>
            <a:ext cx="11725782" cy="5421573"/>
            <a:chOff x="1314692" y="2685585"/>
            <a:chExt cx="8848751" cy="4091339"/>
          </a:xfrm>
        </p:grpSpPr>
        <p:pic>
          <p:nvPicPr>
            <p:cNvPr id="13" name="Picture 12">
              <a:extLst>
                <a:ext uri="{FF2B5EF4-FFF2-40B4-BE49-F238E27FC236}">
                  <a16:creationId xmlns:a16="http://schemas.microsoft.com/office/drawing/2014/main" id="{76AE6FAF-5CFE-B444-9C11-508DCC0B4E76}"/>
                </a:ext>
              </a:extLst>
            </p:cNvPr>
            <p:cNvPicPr>
              <a:picLocks noChangeAspect="1"/>
            </p:cNvPicPr>
            <p:nvPr/>
          </p:nvPicPr>
          <p:blipFill>
            <a:blip r:embed="rId2"/>
            <a:stretch>
              <a:fillRect/>
            </a:stretch>
          </p:blipFill>
          <p:spPr>
            <a:xfrm>
              <a:off x="1359993" y="3011089"/>
              <a:ext cx="4285804" cy="3765835"/>
            </a:xfrm>
            <a:prstGeom prst="rect">
              <a:avLst/>
            </a:prstGeom>
          </p:spPr>
        </p:pic>
        <p:pic>
          <p:nvPicPr>
            <p:cNvPr id="14" name="Picture 13">
              <a:extLst>
                <a:ext uri="{FF2B5EF4-FFF2-40B4-BE49-F238E27FC236}">
                  <a16:creationId xmlns:a16="http://schemas.microsoft.com/office/drawing/2014/main" id="{337838F3-ADFD-4543-BE43-F613FC03DA6C}"/>
                </a:ext>
              </a:extLst>
            </p:cNvPr>
            <p:cNvPicPr>
              <a:picLocks noChangeAspect="1"/>
            </p:cNvPicPr>
            <p:nvPr/>
          </p:nvPicPr>
          <p:blipFill>
            <a:blip r:embed="rId3"/>
            <a:stretch>
              <a:fillRect/>
            </a:stretch>
          </p:blipFill>
          <p:spPr>
            <a:xfrm>
              <a:off x="5862181" y="3011089"/>
              <a:ext cx="4301262" cy="3765835"/>
            </a:xfrm>
            <a:prstGeom prst="rect">
              <a:avLst/>
            </a:prstGeom>
          </p:spPr>
        </p:pic>
        <p:sp>
          <p:nvSpPr>
            <p:cNvPr id="15" name="TextBox 14">
              <a:extLst>
                <a:ext uri="{FF2B5EF4-FFF2-40B4-BE49-F238E27FC236}">
                  <a16:creationId xmlns:a16="http://schemas.microsoft.com/office/drawing/2014/main" id="{C68B251B-AA10-5546-8F17-289DE6939290}"/>
                </a:ext>
              </a:extLst>
            </p:cNvPr>
            <p:cNvSpPr txBox="1"/>
            <p:nvPr/>
          </p:nvSpPr>
          <p:spPr>
            <a:xfrm>
              <a:off x="1314692" y="2685585"/>
              <a:ext cx="4285804" cy="369332"/>
            </a:xfrm>
            <a:prstGeom prst="rect">
              <a:avLst/>
            </a:prstGeom>
            <a:noFill/>
          </p:spPr>
          <p:txBody>
            <a:bodyPr wrap="square" rtlCol="0">
              <a:spAutoFit/>
            </a:bodyPr>
            <a:lstStyle/>
            <a:p>
              <a:pPr algn="ctr"/>
              <a:r>
                <a:rPr lang="en-US" b="1" i="1" dirty="0">
                  <a:latin typeface="Arial" panose="020B0604020202020204" pitchFamily="34" charset="0"/>
                  <a:cs typeface="Arial" panose="020B0604020202020204" pitchFamily="34" charset="0"/>
                </a:rPr>
                <a:t>Juniperus communis</a:t>
              </a:r>
            </a:p>
          </p:txBody>
        </p:sp>
        <p:sp>
          <p:nvSpPr>
            <p:cNvPr id="16" name="TextBox 15">
              <a:extLst>
                <a:ext uri="{FF2B5EF4-FFF2-40B4-BE49-F238E27FC236}">
                  <a16:creationId xmlns:a16="http://schemas.microsoft.com/office/drawing/2014/main" id="{97EAD145-1587-D846-AFB6-4EE6CCC6A182}"/>
                </a:ext>
              </a:extLst>
            </p:cNvPr>
            <p:cNvSpPr txBox="1"/>
            <p:nvPr/>
          </p:nvSpPr>
          <p:spPr>
            <a:xfrm>
              <a:off x="5921217" y="2685585"/>
              <a:ext cx="4242226" cy="369332"/>
            </a:xfrm>
            <a:prstGeom prst="rect">
              <a:avLst/>
            </a:prstGeom>
            <a:noFill/>
          </p:spPr>
          <p:txBody>
            <a:bodyPr wrap="square" rtlCol="0">
              <a:spAutoFit/>
            </a:bodyPr>
            <a:lstStyle/>
            <a:p>
              <a:pPr algn="ctr"/>
              <a:r>
                <a:rPr lang="en-US" b="1" i="1" dirty="0">
                  <a:latin typeface="Arial" panose="020B0604020202020204" pitchFamily="34" charset="0"/>
                  <a:cs typeface="Arial" panose="020B0604020202020204" pitchFamily="34" charset="0"/>
                </a:rPr>
                <a:t>Larix decidua</a:t>
              </a:r>
            </a:p>
          </p:txBody>
        </p:sp>
      </p:grpSp>
      <p:cxnSp>
        <p:nvCxnSpPr>
          <p:cNvPr id="19" name="Straight Arrow Connector 18">
            <a:extLst>
              <a:ext uri="{FF2B5EF4-FFF2-40B4-BE49-F238E27FC236}">
                <a16:creationId xmlns:a16="http://schemas.microsoft.com/office/drawing/2014/main" id="{2025738A-EDE7-AA4B-8017-925BF72A7BA5}"/>
              </a:ext>
            </a:extLst>
          </p:cNvPr>
          <p:cNvCxnSpPr>
            <a:cxnSpLocks/>
          </p:cNvCxnSpPr>
          <p:nvPr/>
        </p:nvCxnSpPr>
        <p:spPr>
          <a:xfrm>
            <a:off x="1457982" y="814192"/>
            <a:ext cx="1498160" cy="1503123"/>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0A494986-7CD1-B54B-A93E-5E4CF3FD0C83}"/>
              </a:ext>
            </a:extLst>
          </p:cNvPr>
          <p:cNvSpPr txBox="1"/>
          <p:nvPr/>
        </p:nvSpPr>
        <p:spPr>
          <a:xfrm>
            <a:off x="233109" y="514290"/>
            <a:ext cx="1636987" cy="400110"/>
          </a:xfrm>
          <a:prstGeom prst="rect">
            <a:avLst/>
          </a:prstGeom>
          <a:solidFill>
            <a:schemeClr val="accent1"/>
          </a:solidFill>
          <a:ln>
            <a:solidFill>
              <a:schemeClr val="tx1"/>
            </a:solidFill>
          </a:ln>
        </p:spPr>
        <p:txBody>
          <a:bodyPr wrap="none" rtlCol="0">
            <a:spAutoFit/>
          </a:bodyPr>
          <a:lstStyle/>
          <a:p>
            <a:r>
              <a:rPr lang="en-US" sz="2000" dirty="0">
                <a:solidFill>
                  <a:schemeClr val="bg1"/>
                </a:solidFill>
                <a:latin typeface="Arial"/>
                <a:cs typeface="Arial"/>
              </a:rPr>
              <a:t>Occurrences</a:t>
            </a:r>
          </a:p>
        </p:txBody>
      </p:sp>
      <p:cxnSp>
        <p:nvCxnSpPr>
          <p:cNvPr id="21" name="Straight Arrow Connector 20">
            <a:extLst>
              <a:ext uri="{FF2B5EF4-FFF2-40B4-BE49-F238E27FC236}">
                <a16:creationId xmlns:a16="http://schemas.microsoft.com/office/drawing/2014/main" id="{79006CD1-1A57-1444-9641-6C0BB0323170}"/>
              </a:ext>
            </a:extLst>
          </p:cNvPr>
          <p:cNvCxnSpPr>
            <a:cxnSpLocks/>
          </p:cNvCxnSpPr>
          <p:nvPr/>
        </p:nvCxnSpPr>
        <p:spPr>
          <a:xfrm flipH="1">
            <a:off x="4151000" y="895522"/>
            <a:ext cx="596364" cy="1529738"/>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764D173-D148-E24C-8857-5DB462F1BFDA}"/>
              </a:ext>
            </a:extLst>
          </p:cNvPr>
          <p:cNvSpPr txBox="1"/>
          <p:nvPr/>
        </p:nvSpPr>
        <p:spPr>
          <a:xfrm>
            <a:off x="4448771" y="495412"/>
            <a:ext cx="2821606" cy="400110"/>
          </a:xfrm>
          <a:prstGeom prst="rect">
            <a:avLst/>
          </a:prstGeom>
          <a:solidFill>
            <a:srgbClr val="B0D67A"/>
          </a:solidFill>
          <a:ln w="9525">
            <a:solidFill>
              <a:schemeClr val="tx1"/>
            </a:solidFill>
          </a:ln>
        </p:spPr>
        <p:txBody>
          <a:bodyPr wrap="none" rtlCol="0">
            <a:spAutoFit/>
          </a:bodyPr>
          <a:lstStyle/>
          <a:p>
            <a:r>
              <a:rPr lang="en-US" sz="2000" dirty="0">
                <a:latin typeface="Arial"/>
                <a:cs typeface="Arial"/>
              </a:rPr>
              <a:t>Geographic distribution</a:t>
            </a:r>
          </a:p>
        </p:txBody>
      </p:sp>
      <p:cxnSp>
        <p:nvCxnSpPr>
          <p:cNvPr id="26" name="Straight Arrow Connector 25">
            <a:extLst>
              <a:ext uri="{FF2B5EF4-FFF2-40B4-BE49-F238E27FC236}">
                <a16:creationId xmlns:a16="http://schemas.microsoft.com/office/drawing/2014/main" id="{06F75812-DAFD-CC4C-9C00-9010FD5F0C19}"/>
              </a:ext>
            </a:extLst>
          </p:cNvPr>
          <p:cNvCxnSpPr>
            <a:cxnSpLocks/>
          </p:cNvCxnSpPr>
          <p:nvPr/>
        </p:nvCxnSpPr>
        <p:spPr>
          <a:xfrm flipH="1">
            <a:off x="8950557" y="495412"/>
            <a:ext cx="1403590" cy="3685579"/>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6284C792-0C3D-3440-A98F-7F86FAB3C9B5}"/>
              </a:ext>
            </a:extLst>
          </p:cNvPr>
          <p:cNvSpPr txBox="1"/>
          <p:nvPr/>
        </p:nvSpPr>
        <p:spPr>
          <a:xfrm>
            <a:off x="8763006" y="170458"/>
            <a:ext cx="3182281" cy="400110"/>
          </a:xfrm>
          <a:prstGeom prst="rect">
            <a:avLst/>
          </a:prstGeom>
          <a:solidFill>
            <a:srgbClr val="B0D67A"/>
          </a:solidFill>
          <a:ln w="9525">
            <a:solidFill>
              <a:schemeClr val="tx1"/>
            </a:solidFill>
          </a:ln>
        </p:spPr>
        <p:txBody>
          <a:bodyPr wrap="none" rtlCol="0">
            <a:spAutoFit/>
          </a:bodyPr>
          <a:lstStyle/>
          <a:p>
            <a:r>
              <a:rPr lang="en-US" sz="2000" dirty="0">
                <a:latin typeface="Arial"/>
                <a:cs typeface="Arial"/>
              </a:rPr>
              <a:t>“Probability of occurrence”</a:t>
            </a:r>
          </a:p>
        </p:txBody>
      </p:sp>
    </p:spTree>
    <p:extLst>
      <p:ext uri="{BB962C8B-B14F-4D97-AF65-F5344CB8AC3E}">
        <p14:creationId xmlns:p14="http://schemas.microsoft.com/office/powerpoint/2010/main" val="1877297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18" y="130496"/>
            <a:ext cx="4447597" cy="832267"/>
          </a:xfrm>
        </p:spPr>
        <p:txBody>
          <a:bodyPr>
            <a:normAutofit/>
          </a:bodyPr>
          <a:lstStyle/>
          <a:p>
            <a:pPr algn="ctr"/>
            <a:r>
              <a:rPr lang="en-US" sz="3000" b="0" i="1" dirty="0">
                <a:latin typeface="Arial" panose="020B0604020202020204" pitchFamily="34" charset="0"/>
                <a:cs typeface="Arial" panose="020B0604020202020204" pitchFamily="34" charset="0"/>
              </a:rPr>
              <a:t>Juniperus communis</a:t>
            </a:r>
          </a:p>
        </p:txBody>
      </p:sp>
      <p:pic>
        <p:nvPicPr>
          <p:cNvPr id="3" name="Picture 2">
            <a:extLst>
              <a:ext uri="{FF2B5EF4-FFF2-40B4-BE49-F238E27FC236}">
                <a16:creationId xmlns:a16="http://schemas.microsoft.com/office/drawing/2014/main" id="{42CA7D3C-D34C-A44A-9937-7984E92059DA}"/>
              </a:ext>
            </a:extLst>
          </p:cNvPr>
          <p:cNvPicPr>
            <a:picLocks noChangeAspect="1"/>
          </p:cNvPicPr>
          <p:nvPr/>
        </p:nvPicPr>
        <p:blipFill rotWithShape="1">
          <a:blip r:embed="rId2"/>
          <a:srcRect t="9987" r="65493"/>
          <a:stretch/>
        </p:blipFill>
        <p:spPr>
          <a:xfrm>
            <a:off x="7932222" y="3154611"/>
            <a:ext cx="3808876" cy="3535132"/>
          </a:xfrm>
          <a:prstGeom prst="rect">
            <a:avLst/>
          </a:prstGeom>
        </p:spPr>
      </p:pic>
      <p:pic>
        <p:nvPicPr>
          <p:cNvPr id="5" name="Picture 4">
            <a:extLst>
              <a:ext uri="{FF2B5EF4-FFF2-40B4-BE49-F238E27FC236}">
                <a16:creationId xmlns:a16="http://schemas.microsoft.com/office/drawing/2014/main" id="{89E0E169-3BFD-B447-A692-50C38523FC7E}"/>
              </a:ext>
            </a:extLst>
          </p:cNvPr>
          <p:cNvPicPr>
            <a:picLocks noChangeAspect="1"/>
          </p:cNvPicPr>
          <p:nvPr/>
        </p:nvPicPr>
        <p:blipFill>
          <a:blip r:embed="rId3"/>
          <a:stretch>
            <a:fillRect/>
          </a:stretch>
        </p:blipFill>
        <p:spPr>
          <a:xfrm>
            <a:off x="8017663" y="230704"/>
            <a:ext cx="3639656" cy="2799695"/>
          </a:xfrm>
          <a:prstGeom prst="rect">
            <a:avLst/>
          </a:prstGeom>
          <a:ln>
            <a:solidFill>
              <a:schemeClr val="tx1"/>
            </a:solidFill>
          </a:ln>
        </p:spPr>
      </p:pic>
      <p:sp>
        <p:nvSpPr>
          <p:cNvPr id="10" name="TextBox 9">
            <a:extLst>
              <a:ext uri="{FF2B5EF4-FFF2-40B4-BE49-F238E27FC236}">
                <a16:creationId xmlns:a16="http://schemas.microsoft.com/office/drawing/2014/main" id="{FDEFE0CB-5CC3-EC47-8894-779AF07442BA}"/>
              </a:ext>
            </a:extLst>
          </p:cNvPr>
          <p:cNvSpPr txBox="1"/>
          <p:nvPr/>
        </p:nvSpPr>
        <p:spPr>
          <a:xfrm>
            <a:off x="4653265" y="1165072"/>
            <a:ext cx="2094143" cy="1200329"/>
          </a:xfrm>
          <a:prstGeom prst="rect">
            <a:avLst/>
          </a:prstGeom>
          <a:noFill/>
        </p:spPr>
        <p:txBody>
          <a:bodyPr wrap="square" rtlCol="0">
            <a:spAutoFit/>
          </a:bodyPr>
          <a:lstStyle/>
          <a:p>
            <a:pPr algn="ctr"/>
            <a:r>
              <a:rPr lang="en-US" sz="2400" dirty="0">
                <a:solidFill>
                  <a:srgbClr val="004CFF"/>
                </a:solidFill>
                <a:latin typeface="Arial"/>
                <a:cs typeface="Arial"/>
              </a:rPr>
              <a:t>Distribution in ‘</a:t>
            </a:r>
            <a:r>
              <a:rPr lang="en-US" sz="2400" b="1" dirty="0">
                <a:solidFill>
                  <a:srgbClr val="004CFF"/>
                </a:solidFill>
                <a:latin typeface="Arial"/>
                <a:cs typeface="Arial"/>
              </a:rPr>
              <a:t>geographic space’</a:t>
            </a:r>
          </a:p>
        </p:txBody>
      </p:sp>
      <p:sp>
        <p:nvSpPr>
          <p:cNvPr id="15" name="Right Arrow 14">
            <a:extLst>
              <a:ext uri="{FF2B5EF4-FFF2-40B4-BE49-F238E27FC236}">
                <a16:creationId xmlns:a16="http://schemas.microsoft.com/office/drawing/2014/main" id="{2B2C4BA2-7E6D-BE4F-B2AE-A38907DABED3}"/>
              </a:ext>
            </a:extLst>
          </p:cNvPr>
          <p:cNvSpPr/>
          <p:nvPr/>
        </p:nvSpPr>
        <p:spPr>
          <a:xfrm>
            <a:off x="6832502" y="1430587"/>
            <a:ext cx="978408" cy="484632"/>
          </a:xfrm>
          <a:prstGeom prst="rightArrow">
            <a:avLst/>
          </a:prstGeom>
          <a:solidFill>
            <a:srgbClr val="004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C774B3-138E-C245-BE23-935F9D798EF2}"/>
              </a:ext>
            </a:extLst>
          </p:cNvPr>
          <p:cNvSpPr txBox="1"/>
          <p:nvPr/>
        </p:nvSpPr>
        <p:spPr>
          <a:xfrm>
            <a:off x="8583055" y="6478264"/>
            <a:ext cx="3012363" cy="323165"/>
          </a:xfrm>
          <a:prstGeom prst="rect">
            <a:avLst/>
          </a:prstGeom>
          <a:solidFill>
            <a:schemeClr val="bg1"/>
          </a:solidFill>
        </p:spPr>
        <p:txBody>
          <a:bodyPr wrap="none" rtlCol="0">
            <a:spAutoFit/>
          </a:bodyPr>
          <a:lstStyle/>
          <a:p>
            <a:r>
              <a:rPr lang="en-US" sz="1500" dirty="0">
                <a:latin typeface="Arial"/>
                <a:cs typeface="Arial"/>
              </a:rPr>
              <a:t>Annual average temperature (˚C)</a:t>
            </a:r>
          </a:p>
        </p:txBody>
      </p:sp>
      <p:sp>
        <p:nvSpPr>
          <p:cNvPr id="16" name="TextBox 15">
            <a:extLst>
              <a:ext uri="{FF2B5EF4-FFF2-40B4-BE49-F238E27FC236}">
                <a16:creationId xmlns:a16="http://schemas.microsoft.com/office/drawing/2014/main" id="{6874E457-4640-544B-880C-733FB58489B4}"/>
              </a:ext>
            </a:extLst>
          </p:cNvPr>
          <p:cNvSpPr txBox="1"/>
          <p:nvPr/>
        </p:nvSpPr>
        <p:spPr>
          <a:xfrm rot="16200000">
            <a:off x="6903415" y="4619505"/>
            <a:ext cx="2380780" cy="323165"/>
          </a:xfrm>
          <a:prstGeom prst="rect">
            <a:avLst/>
          </a:prstGeom>
          <a:solidFill>
            <a:schemeClr val="bg1"/>
          </a:solidFill>
        </p:spPr>
        <p:txBody>
          <a:bodyPr wrap="none" rtlCol="0">
            <a:spAutoFit/>
          </a:bodyPr>
          <a:lstStyle/>
          <a:p>
            <a:r>
              <a:rPr lang="en-US" sz="1500" dirty="0">
                <a:latin typeface="Arial"/>
                <a:cs typeface="Arial"/>
              </a:rPr>
              <a:t>Annual precipitation (mm)</a:t>
            </a:r>
          </a:p>
        </p:txBody>
      </p:sp>
      <p:sp>
        <p:nvSpPr>
          <p:cNvPr id="17" name="TextBox 16">
            <a:extLst>
              <a:ext uri="{FF2B5EF4-FFF2-40B4-BE49-F238E27FC236}">
                <a16:creationId xmlns:a16="http://schemas.microsoft.com/office/drawing/2014/main" id="{636E5158-7236-204C-9612-8E67F9CA7A42}"/>
              </a:ext>
            </a:extLst>
          </p:cNvPr>
          <p:cNvSpPr txBox="1"/>
          <p:nvPr/>
        </p:nvSpPr>
        <p:spPr>
          <a:xfrm>
            <a:off x="4413243" y="4314162"/>
            <a:ext cx="2334165" cy="1200329"/>
          </a:xfrm>
          <a:prstGeom prst="rect">
            <a:avLst/>
          </a:prstGeom>
          <a:noFill/>
        </p:spPr>
        <p:txBody>
          <a:bodyPr wrap="square" rtlCol="0">
            <a:spAutoFit/>
          </a:bodyPr>
          <a:lstStyle/>
          <a:p>
            <a:pPr algn="ctr"/>
            <a:r>
              <a:rPr lang="en-US" sz="2400" dirty="0">
                <a:solidFill>
                  <a:srgbClr val="004CFF"/>
                </a:solidFill>
                <a:latin typeface="Arial"/>
                <a:cs typeface="Arial"/>
              </a:rPr>
              <a:t>Distribution in ‘</a:t>
            </a:r>
            <a:r>
              <a:rPr lang="en-US" sz="2400" b="1" dirty="0">
                <a:solidFill>
                  <a:srgbClr val="004CFF"/>
                </a:solidFill>
                <a:latin typeface="Arial"/>
                <a:cs typeface="Arial"/>
              </a:rPr>
              <a:t>environmental space’</a:t>
            </a:r>
          </a:p>
        </p:txBody>
      </p:sp>
      <p:sp>
        <p:nvSpPr>
          <p:cNvPr id="18" name="Right Arrow 17">
            <a:extLst>
              <a:ext uri="{FF2B5EF4-FFF2-40B4-BE49-F238E27FC236}">
                <a16:creationId xmlns:a16="http://schemas.microsoft.com/office/drawing/2014/main" id="{3BC7C301-5971-9543-A203-A08EE9CF72B6}"/>
              </a:ext>
            </a:extLst>
          </p:cNvPr>
          <p:cNvSpPr/>
          <p:nvPr/>
        </p:nvSpPr>
        <p:spPr>
          <a:xfrm>
            <a:off x="6832502" y="4579677"/>
            <a:ext cx="978408" cy="484632"/>
          </a:xfrm>
          <a:prstGeom prst="rightArrow">
            <a:avLst/>
          </a:prstGeom>
          <a:solidFill>
            <a:srgbClr val="004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994" name="Picture 2" descr="Common Juniper Drawing - common juniper, Juniperus communis by Bildagentur-online">
            <a:extLst>
              <a:ext uri="{FF2B5EF4-FFF2-40B4-BE49-F238E27FC236}">
                <a16:creationId xmlns:a16="http://schemas.microsoft.com/office/drawing/2014/main" id="{75856BE8-1E7F-0941-BF2B-BDAFB520C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777" y="981424"/>
            <a:ext cx="3883371" cy="571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30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178FFE7-1D44-024F-A753-21111B25E703}"/>
              </a:ext>
            </a:extLst>
          </p:cNvPr>
          <p:cNvGrpSpPr/>
          <p:nvPr/>
        </p:nvGrpSpPr>
        <p:grpSpPr>
          <a:xfrm>
            <a:off x="6419466" y="2337411"/>
            <a:ext cx="5522506" cy="4525962"/>
            <a:chOff x="7553195" y="414066"/>
            <a:chExt cx="4170477" cy="3470981"/>
          </a:xfrm>
        </p:grpSpPr>
        <p:pic>
          <p:nvPicPr>
            <p:cNvPr id="20" name="Picture 2" descr="Mismatches between demographic niches and geographic distributions are  strongest in poorly dispersed and highly persistent plant species | PNAS">
              <a:extLst>
                <a:ext uri="{FF2B5EF4-FFF2-40B4-BE49-F238E27FC236}">
                  <a16:creationId xmlns:a16="http://schemas.microsoft.com/office/drawing/2014/main" id="{34154B2C-017B-0540-AC7B-59F49FE0B8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22" b="56595"/>
            <a:stretch/>
          </p:blipFill>
          <p:spPr bwMode="auto">
            <a:xfrm>
              <a:off x="7878871" y="414066"/>
              <a:ext cx="3844801" cy="347098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2CD76E97-3082-7944-BE4A-EDF0E1654E88}"/>
                </a:ext>
              </a:extLst>
            </p:cNvPr>
            <p:cNvSpPr/>
            <p:nvPr/>
          </p:nvSpPr>
          <p:spPr>
            <a:xfrm>
              <a:off x="7553195" y="3219190"/>
              <a:ext cx="1189972" cy="642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89EC81B-3FA1-5A44-B9C5-1020D88E09E8}"/>
                </a:ext>
              </a:extLst>
            </p:cNvPr>
            <p:cNvSpPr/>
            <p:nvPr/>
          </p:nvSpPr>
          <p:spPr>
            <a:xfrm>
              <a:off x="7985864" y="432350"/>
              <a:ext cx="482721" cy="4446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a:p>
            <a:r>
              <a:rPr lang="en-US" dirty="0">
                <a:solidFill>
                  <a:srgbClr val="FF0000"/>
                </a:solidFill>
                <a:latin typeface="Arial" panose="020B0604020202020204" pitchFamily="34" charset="0"/>
                <a:cs typeface="Arial" panose="020B0604020202020204" pitchFamily="34" charset="0"/>
              </a:rPr>
              <a:t>	Environmental and geographic space</a:t>
            </a:r>
          </a:p>
          <a:p>
            <a:r>
              <a:rPr lang="en-US" dirty="0">
                <a:solidFill>
                  <a:srgbClr val="004CFF"/>
                </a:solidFill>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Link between environmental conditions and fitness</a:t>
            </a:r>
          </a:p>
          <a:p>
            <a:endParaRPr lang="en-US" dirty="0">
              <a:solidFill>
                <a:srgbClr val="FF0000"/>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25D8EA2E-5465-2E47-BC7F-1288A7734780}"/>
              </a:ext>
            </a:extLst>
          </p:cNvPr>
          <p:cNvSpPr/>
          <p:nvPr/>
        </p:nvSpPr>
        <p:spPr>
          <a:xfrm>
            <a:off x="-54279" y="6312326"/>
            <a:ext cx="11833412" cy="523220"/>
          </a:xfrm>
          <a:prstGeom prst="rect">
            <a:avLst/>
          </a:prstGeom>
        </p:spPr>
        <p:txBody>
          <a:bodyPr wrap="square">
            <a:spAutoFit/>
          </a:bodyPr>
          <a:lstStyle/>
          <a:p>
            <a:pPr algn="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Pagel</a:t>
            </a:r>
            <a:r>
              <a:rPr lang="en-US" sz="1400" dirty="0">
                <a:latin typeface="Arial" panose="020B0604020202020204" pitchFamily="34" charset="0"/>
                <a:cs typeface="Arial" panose="020B0604020202020204" pitchFamily="34" charset="0"/>
              </a:rPr>
              <a:t> et al. (2020) </a:t>
            </a:r>
            <a:r>
              <a:rPr lang="en-US" sz="1400" i="1" dirty="0">
                <a:latin typeface="Arial" panose="020B0604020202020204" pitchFamily="34" charset="0"/>
                <a:cs typeface="Arial" panose="020B0604020202020204" pitchFamily="34" charset="0"/>
              </a:rPr>
              <a:t>Proc. of the National Academy of Sciences</a:t>
            </a:r>
            <a:r>
              <a:rPr 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hlinkClick r:id="rId3"/>
              </a:rPr>
              <a:t>https://</a:t>
            </a:r>
            <a:r>
              <a:rPr lang="en-US" sz="1400" dirty="0" err="1">
                <a:latin typeface="Arial" panose="020B0604020202020204" pitchFamily="34" charset="0"/>
                <a:cs typeface="Arial" panose="020B0604020202020204" pitchFamily="34" charset="0"/>
                <a:hlinkClick r:id="rId3"/>
              </a:rPr>
              <a:t>www.pnas.org</a:t>
            </a:r>
            <a:r>
              <a:rPr lang="en-US" sz="1400" dirty="0">
                <a:latin typeface="Arial" panose="020B0604020202020204" pitchFamily="34" charset="0"/>
                <a:cs typeface="Arial" panose="020B0604020202020204" pitchFamily="34" charset="0"/>
                <a:hlinkClick r:id="rId3"/>
              </a:rPr>
              <a:t>/content/117/7/3663</a:t>
            </a:r>
          </a:p>
        </p:txBody>
      </p:sp>
      <p:pic>
        <p:nvPicPr>
          <p:cNvPr id="27" name="Picture 2" descr="Mismatches between demographic niches and geographic distributions are  strongest in poorly dispersed and highly persistent plant species | PNAS">
            <a:extLst>
              <a:ext uri="{FF2B5EF4-FFF2-40B4-BE49-F238E27FC236}">
                <a16:creationId xmlns:a16="http://schemas.microsoft.com/office/drawing/2014/main" id="{8534EFF4-110B-8D42-8D10-789FF64777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22" t="47452" b="41050"/>
          <a:stretch/>
        </p:blipFill>
        <p:spPr bwMode="auto">
          <a:xfrm>
            <a:off x="4317894" y="5368831"/>
            <a:ext cx="3556212" cy="85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1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0D99-869B-D74B-B4E2-1B272D79419E}"/>
              </a:ext>
            </a:extLst>
          </p:cNvPr>
          <p:cNvSpPr>
            <a:spLocks noGrp="1"/>
          </p:cNvSpPr>
          <p:nvPr>
            <p:ph type="title"/>
          </p:nvPr>
        </p:nvSpPr>
        <p:spPr/>
        <p:txBody>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space or environmental gradients</a:t>
            </a:r>
          </a:p>
          <a:p>
            <a:endParaRPr lang="en-US" i="1" dirty="0"/>
          </a:p>
          <a:p>
            <a:r>
              <a:rPr lang="en-US" dirty="0"/>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p:txBody>
      </p:sp>
    </p:spTree>
    <p:extLst>
      <p:ext uri="{BB962C8B-B14F-4D97-AF65-F5344CB8AC3E}">
        <p14:creationId xmlns:p14="http://schemas.microsoft.com/office/powerpoint/2010/main" val="97568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space or environmental gradients</a:t>
            </a:r>
          </a:p>
          <a:p>
            <a:endParaRPr lang="en-US" i="1" dirty="0"/>
          </a:p>
          <a:p>
            <a:r>
              <a:rPr lang="en-US" dirty="0"/>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a:p>
            <a:r>
              <a:rPr lang="en-US" dirty="0"/>
              <a:t>	</a:t>
            </a:r>
            <a:r>
              <a:rPr lang="en-US" dirty="0">
                <a:solidFill>
                  <a:srgbClr val="004CFF"/>
                </a:solidFill>
              </a:rPr>
              <a:t>Correlative vs. Mechanistic</a:t>
            </a:r>
          </a:p>
          <a:p>
            <a:r>
              <a:rPr lang="en-US" dirty="0">
                <a:solidFill>
                  <a:srgbClr val="004CFF"/>
                </a:solidFill>
              </a:rPr>
              <a:t>	Presence-absence vs. presence-only</a:t>
            </a:r>
          </a:p>
        </p:txBody>
      </p:sp>
    </p:spTree>
    <p:extLst>
      <p:ext uri="{BB962C8B-B14F-4D97-AF65-F5344CB8AC3E}">
        <p14:creationId xmlns:p14="http://schemas.microsoft.com/office/powerpoint/2010/main" val="2889411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CBA35820-5DB8-394D-8B3A-B1BE408A4A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78052" y="1567950"/>
            <a:ext cx="10235896" cy="439499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52EF9BA-DF49-3A4C-AAB5-26CCA4966A82}"/>
              </a:ext>
            </a:extLst>
          </p:cNvPr>
          <p:cNvSpPr/>
          <p:nvPr/>
        </p:nvSpPr>
        <p:spPr>
          <a:xfrm>
            <a:off x="7980654" y="6488668"/>
            <a:ext cx="4211346" cy="369332"/>
          </a:xfrm>
          <a:prstGeom prst="rect">
            <a:avLst/>
          </a:prstGeom>
        </p:spPr>
        <p:txBody>
          <a:bodyPr wrap="none">
            <a:spAutoFit/>
          </a:bodyPr>
          <a:lstStyle/>
          <a:p>
            <a:r>
              <a:rPr lang="en-US" dirty="0"/>
              <a:t>https://</a:t>
            </a:r>
            <a:r>
              <a:rPr lang="en-US" dirty="0" err="1"/>
              <a:t>damariszurell.github.io</a:t>
            </a:r>
            <a:r>
              <a:rPr lang="en-US" dirty="0"/>
              <a:t>/SDM-Intro/</a:t>
            </a:r>
          </a:p>
        </p:txBody>
      </p:sp>
      <p:sp>
        <p:nvSpPr>
          <p:cNvPr id="9" name="Title 6">
            <a:extLst>
              <a:ext uri="{FF2B5EF4-FFF2-40B4-BE49-F238E27FC236}">
                <a16:creationId xmlns:a16="http://schemas.microsoft.com/office/drawing/2014/main" id="{78592108-7D48-F64E-8A4E-63B169B47396}"/>
              </a:ext>
            </a:extLst>
          </p:cNvPr>
          <p:cNvSpPr>
            <a:spLocks noGrp="1"/>
          </p:cNvSpPr>
          <p:nvPr>
            <p:ph type="title"/>
          </p:nvPr>
        </p:nvSpPr>
        <p:spPr/>
        <p:txBody>
          <a:bodyPr>
            <a:normAutofit/>
          </a:bodyPr>
          <a:lstStyle/>
          <a:p>
            <a:r>
              <a:rPr lang="en-US" dirty="0"/>
              <a:t>Correlative SDMs/ENMs</a:t>
            </a:r>
          </a:p>
        </p:txBody>
      </p:sp>
    </p:spTree>
    <p:extLst>
      <p:ext uri="{BB962C8B-B14F-4D97-AF65-F5344CB8AC3E}">
        <p14:creationId xmlns:p14="http://schemas.microsoft.com/office/powerpoint/2010/main" val="1491589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F2EC2F9-E257-D44E-98B7-AB1DBD941C8D}"/>
              </a:ext>
            </a:extLst>
          </p:cNvPr>
          <p:cNvGrpSpPr/>
          <p:nvPr/>
        </p:nvGrpSpPr>
        <p:grpSpPr>
          <a:xfrm>
            <a:off x="6013753" y="263048"/>
            <a:ext cx="4601201" cy="3904519"/>
            <a:chOff x="7553195" y="414066"/>
            <a:chExt cx="4170477" cy="3593966"/>
          </a:xfrm>
        </p:grpSpPr>
        <p:pic>
          <p:nvPicPr>
            <p:cNvPr id="26" name="Picture 2" descr="Mismatches between demographic niches and geographic distributions are  strongest in poorly dispersed and highly persistent plant species | PNAS">
              <a:extLst>
                <a:ext uri="{FF2B5EF4-FFF2-40B4-BE49-F238E27FC236}">
                  <a16:creationId xmlns:a16="http://schemas.microsoft.com/office/drawing/2014/main" id="{A176518E-F306-7A44-86FF-1E01C30393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22" b="56595"/>
            <a:stretch/>
          </p:blipFill>
          <p:spPr bwMode="auto">
            <a:xfrm>
              <a:off x="7878871" y="414066"/>
              <a:ext cx="3844801" cy="347098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D1078226-25CD-0C44-BFB7-F8339E1B213F}"/>
                </a:ext>
              </a:extLst>
            </p:cNvPr>
            <p:cNvSpPr/>
            <p:nvPr/>
          </p:nvSpPr>
          <p:spPr>
            <a:xfrm>
              <a:off x="7553195" y="3219190"/>
              <a:ext cx="1189972" cy="7888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B782F3D-7123-A54F-846B-88E135D097A4}"/>
                </a:ext>
              </a:extLst>
            </p:cNvPr>
            <p:cNvSpPr/>
            <p:nvPr/>
          </p:nvSpPr>
          <p:spPr>
            <a:xfrm>
              <a:off x="7985864" y="432350"/>
              <a:ext cx="482721" cy="4446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452EF9BA-DF49-3A4C-AAB5-26CCA4966A82}"/>
              </a:ext>
            </a:extLst>
          </p:cNvPr>
          <p:cNvSpPr/>
          <p:nvPr/>
        </p:nvSpPr>
        <p:spPr>
          <a:xfrm>
            <a:off x="0" y="6488668"/>
            <a:ext cx="12192000" cy="369332"/>
          </a:xfrm>
          <a:prstGeom prst="rect">
            <a:avLst/>
          </a:prstGeom>
        </p:spPr>
        <p:txBody>
          <a:bodyPr wrap="square">
            <a:spAutoFit/>
          </a:bodyPr>
          <a:lstStyle/>
          <a:p>
            <a:r>
              <a:rPr lang="en-US" dirty="0"/>
              <a:t>Kearney and Porter (2009)</a:t>
            </a:r>
            <a:r>
              <a:rPr lang="en-US" dirty="0">
                <a:hlinkClick r:id="rId3"/>
              </a:rPr>
              <a:t> </a:t>
            </a:r>
            <a:r>
              <a:rPr lang="en-US" i="1" dirty="0">
                <a:hlinkClick r:id="rId3"/>
              </a:rPr>
              <a:t>Ecology letters</a:t>
            </a:r>
            <a:r>
              <a:rPr lang="en-US" dirty="0">
                <a:hlinkClick r:id="rId3"/>
              </a:rPr>
              <a:t> 12 4: 334-50. </a:t>
            </a:r>
            <a:endParaRPr lang="en-US" dirty="0"/>
          </a:p>
        </p:txBody>
      </p:sp>
      <p:sp>
        <p:nvSpPr>
          <p:cNvPr id="9" name="Title 6">
            <a:extLst>
              <a:ext uri="{FF2B5EF4-FFF2-40B4-BE49-F238E27FC236}">
                <a16:creationId xmlns:a16="http://schemas.microsoft.com/office/drawing/2014/main" id="{78592108-7D48-F64E-8A4E-63B169B47396}"/>
              </a:ext>
            </a:extLst>
          </p:cNvPr>
          <p:cNvSpPr>
            <a:spLocks noGrp="1"/>
          </p:cNvSpPr>
          <p:nvPr>
            <p:ph type="title"/>
          </p:nvPr>
        </p:nvSpPr>
        <p:spPr/>
        <p:txBody>
          <a:bodyPr>
            <a:normAutofit/>
          </a:bodyPr>
          <a:lstStyle/>
          <a:p>
            <a:r>
              <a:rPr lang="en-US" dirty="0"/>
              <a:t>Mechanistic SDMs/ENMs</a:t>
            </a:r>
          </a:p>
        </p:txBody>
      </p:sp>
      <p:pic>
        <p:nvPicPr>
          <p:cNvPr id="15" name="Picture 4"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23A57DFA-EF27-9D49-8729-D49DF3AF3290}"/>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69039" t="24911" r="2111" b="37348"/>
          <a:stretch/>
        </p:blipFill>
        <p:spPr bwMode="auto">
          <a:xfrm>
            <a:off x="6754424" y="4167567"/>
            <a:ext cx="4569103" cy="256643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B8F1D3C8-FF00-2548-AD6F-69FCF64C17AD}"/>
              </a:ext>
            </a:extLst>
          </p:cNvPr>
          <p:cNvCxnSpPr>
            <a:cxnSpLocks/>
          </p:cNvCxnSpPr>
          <p:nvPr/>
        </p:nvCxnSpPr>
        <p:spPr>
          <a:xfrm>
            <a:off x="9015476" y="3642451"/>
            <a:ext cx="0" cy="783008"/>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01FDB5E7-51EF-F647-BEF4-9FA0BBBE7206}"/>
              </a:ext>
            </a:extLst>
          </p:cNvPr>
          <p:cNvGrpSpPr/>
          <p:nvPr/>
        </p:nvGrpSpPr>
        <p:grpSpPr>
          <a:xfrm>
            <a:off x="652564" y="1878307"/>
            <a:ext cx="5135143" cy="3631691"/>
            <a:chOff x="830587" y="2431386"/>
            <a:chExt cx="5135143" cy="3631691"/>
          </a:xfrm>
        </p:grpSpPr>
        <p:pic>
          <p:nvPicPr>
            <p:cNvPr id="5" name="Picture 4">
              <a:extLst>
                <a:ext uri="{FF2B5EF4-FFF2-40B4-BE49-F238E27FC236}">
                  <a16:creationId xmlns:a16="http://schemas.microsoft.com/office/drawing/2014/main" id="{EEF92C51-1E7E-1540-B0FB-7D637DB73683}"/>
                </a:ext>
              </a:extLst>
            </p:cNvPr>
            <p:cNvPicPr>
              <a:picLocks noChangeAspect="1" noChangeArrowheads="1"/>
            </p:cNvPicPr>
            <p:nvPr/>
          </p:nvPicPr>
          <p:blipFill rotWithShape="1">
            <a:blip r:embed="rId5"/>
            <a:srcRect l="50249" b="58702"/>
            <a:stretch/>
          </p:blipFill>
          <p:spPr bwMode="auto">
            <a:xfrm>
              <a:off x="830587" y="2431386"/>
              <a:ext cx="5135143" cy="363169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50454C9-401D-4644-BA2B-969972A50F9D}"/>
                </a:ext>
              </a:extLst>
            </p:cNvPr>
            <p:cNvSpPr txBox="1"/>
            <p:nvPr/>
          </p:nvSpPr>
          <p:spPr>
            <a:xfrm>
              <a:off x="2420736" y="5662967"/>
              <a:ext cx="2567836" cy="400110"/>
            </a:xfrm>
            <a:prstGeom prst="rect">
              <a:avLst/>
            </a:prstGeom>
            <a:solidFill>
              <a:schemeClr val="bg1"/>
            </a:solidFill>
          </p:spPr>
          <p:txBody>
            <a:bodyPr wrap="square" rtlCol="0">
              <a:spAutoFit/>
            </a:bodyPr>
            <a:lstStyle/>
            <a:p>
              <a:pPr algn="ctr"/>
              <a:r>
                <a:rPr lang="en-US" sz="2000" dirty="0">
                  <a:latin typeface="Arial"/>
                  <a:cs typeface="Arial"/>
                </a:rPr>
                <a:t>Body temperature ˚C</a:t>
              </a:r>
            </a:p>
          </p:txBody>
        </p:sp>
        <p:sp>
          <p:nvSpPr>
            <p:cNvPr id="20" name="TextBox 19">
              <a:extLst>
                <a:ext uri="{FF2B5EF4-FFF2-40B4-BE49-F238E27FC236}">
                  <a16:creationId xmlns:a16="http://schemas.microsoft.com/office/drawing/2014/main" id="{48B57832-6138-DA4A-9ED2-4972C5BF1E35}"/>
                </a:ext>
              </a:extLst>
            </p:cNvPr>
            <p:cNvSpPr txBox="1"/>
            <p:nvPr/>
          </p:nvSpPr>
          <p:spPr>
            <a:xfrm rot="16200000">
              <a:off x="413424" y="4012097"/>
              <a:ext cx="1411859" cy="400110"/>
            </a:xfrm>
            <a:prstGeom prst="rect">
              <a:avLst/>
            </a:prstGeom>
            <a:solidFill>
              <a:schemeClr val="bg1"/>
            </a:solidFill>
          </p:spPr>
          <p:txBody>
            <a:bodyPr wrap="square" rtlCol="0">
              <a:spAutoFit/>
            </a:bodyPr>
            <a:lstStyle/>
            <a:p>
              <a:pPr algn="ctr"/>
              <a:r>
                <a:rPr lang="en-US" sz="2000" dirty="0">
                  <a:latin typeface="Arial"/>
                  <a:cs typeface="Arial"/>
                </a:rPr>
                <a:t>Fitness</a:t>
              </a:r>
            </a:p>
          </p:txBody>
        </p:sp>
        <p:sp>
          <p:nvSpPr>
            <p:cNvPr id="21" name="Rectangle 20">
              <a:extLst>
                <a:ext uri="{FF2B5EF4-FFF2-40B4-BE49-F238E27FC236}">
                  <a16:creationId xmlns:a16="http://schemas.microsoft.com/office/drawing/2014/main" id="{16C644FC-4C47-BA43-9C5F-2064C531389E}"/>
                </a:ext>
              </a:extLst>
            </p:cNvPr>
            <p:cNvSpPr/>
            <p:nvPr/>
          </p:nvSpPr>
          <p:spPr>
            <a:xfrm>
              <a:off x="830587" y="2630466"/>
              <a:ext cx="640726" cy="5887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98A3B56C-3C52-D042-AA3D-57167075375B}"/>
              </a:ext>
            </a:extLst>
          </p:cNvPr>
          <p:cNvCxnSpPr/>
          <p:nvPr/>
        </p:nvCxnSpPr>
        <p:spPr>
          <a:xfrm flipV="1">
            <a:off x="5354025" y="2202407"/>
            <a:ext cx="929821" cy="387801"/>
          </a:xfrm>
          <a:prstGeom prst="straightConnector1">
            <a:avLst/>
          </a:prstGeom>
          <a:ln w="1270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0" name="Picture 2" descr="Mismatches between demographic niches and geographic distributions are  strongest in poorly dispersed and highly persistent plant species | PNAS">
            <a:extLst>
              <a:ext uri="{FF2B5EF4-FFF2-40B4-BE49-F238E27FC236}">
                <a16:creationId xmlns:a16="http://schemas.microsoft.com/office/drawing/2014/main" id="{8E742BF0-A969-2744-99E3-E5DC9ECBE3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22" t="47452" b="41050"/>
          <a:stretch/>
        </p:blipFill>
        <p:spPr bwMode="auto">
          <a:xfrm rot="16200000">
            <a:off x="9641322" y="1176903"/>
            <a:ext cx="2866904" cy="68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093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E4F2-AA33-1A41-B98B-E6BB2B24F360}"/>
              </a:ext>
            </a:extLst>
          </p:cNvPr>
          <p:cNvSpPr>
            <a:spLocks noGrp="1"/>
          </p:cNvSpPr>
          <p:nvPr>
            <p:ph type="title"/>
          </p:nvPr>
        </p:nvSpPr>
        <p:spPr/>
        <p:txBody>
          <a:bodyPr>
            <a:normAutofit/>
          </a:bodyPr>
          <a:lstStyle/>
          <a:p>
            <a:r>
              <a:rPr lang="en-US" dirty="0"/>
              <a:t>Who am I?</a:t>
            </a:r>
          </a:p>
        </p:txBody>
      </p:sp>
      <p:sp>
        <p:nvSpPr>
          <p:cNvPr id="3" name="Content Placeholder 2">
            <a:extLst>
              <a:ext uri="{FF2B5EF4-FFF2-40B4-BE49-F238E27FC236}">
                <a16:creationId xmlns:a16="http://schemas.microsoft.com/office/drawing/2014/main" id="{0EDE371A-EAB8-3642-A3D9-727C55EAF805}"/>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Associate professor in Plant Ecology &amp; Evolution at Uppsala University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Tropical forest ecologist, (functional) diversity, forest dynamics, natural and anthropogenic disturbance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Interest in applying SDMs to understand broader context of diversity patterns, and how species respond to environmental conditions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Interest in methodological development of SDMs (ENMeval R package)</a:t>
            </a:r>
          </a:p>
        </p:txBody>
      </p:sp>
    </p:spTree>
    <p:extLst>
      <p:ext uri="{BB962C8B-B14F-4D97-AF65-F5344CB8AC3E}">
        <p14:creationId xmlns:p14="http://schemas.microsoft.com/office/powerpoint/2010/main" val="1212008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BCE5-7EA3-4244-954A-6139B675E382}"/>
              </a:ext>
            </a:extLst>
          </p:cNvPr>
          <p:cNvSpPr>
            <a:spLocks noGrp="1"/>
          </p:cNvSpPr>
          <p:nvPr>
            <p:ph type="title"/>
          </p:nvPr>
        </p:nvSpPr>
        <p:spPr/>
        <p:txBody>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space or environmental gradients</a:t>
            </a:r>
          </a:p>
          <a:p>
            <a:endParaRPr lang="en-US" i="1" dirty="0"/>
          </a:p>
          <a:p>
            <a:r>
              <a:rPr lang="en-US" dirty="0"/>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p:txBody>
      </p:sp>
    </p:spTree>
    <p:extLst>
      <p:ext uri="{BB962C8B-B14F-4D97-AF65-F5344CB8AC3E}">
        <p14:creationId xmlns:p14="http://schemas.microsoft.com/office/powerpoint/2010/main" val="1127185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2EF9BA-DF49-3A4C-AAB5-26CCA4966A82}"/>
              </a:ext>
            </a:extLst>
          </p:cNvPr>
          <p:cNvSpPr/>
          <p:nvPr/>
        </p:nvSpPr>
        <p:spPr>
          <a:xfrm>
            <a:off x="1933614" y="6488668"/>
            <a:ext cx="10258386" cy="369332"/>
          </a:xfrm>
          <a:prstGeom prst="rect">
            <a:avLst/>
          </a:prstGeom>
        </p:spPr>
        <p:txBody>
          <a:bodyPr wrap="none">
            <a:spAutoFit/>
          </a:bodyPr>
          <a:lstStyle/>
          <a:p>
            <a:r>
              <a:rPr lang="en-US" dirty="0" err="1"/>
              <a:t>Zurell</a:t>
            </a:r>
            <a:r>
              <a:rPr lang="en-US" i="1" dirty="0"/>
              <a:t> et al.</a:t>
            </a:r>
            <a:r>
              <a:rPr lang="en-US" dirty="0"/>
              <a:t> (2020) A standard protocol for reporting species distribution models. </a:t>
            </a:r>
            <a:r>
              <a:rPr lang="en-US" i="1" dirty="0">
                <a:hlinkClick r:id="rId2"/>
              </a:rPr>
              <a:t>Ecography,</a:t>
            </a:r>
            <a:r>
              <a:rPr lang="en-US" dirty="0">
                <a:hlinkClick r:id="rId2"/>
              </a:rPr>
              <a:t> </a:t>
            </a:r>
            <a:r>
              <a:rPr lang="en-US" b="1" dirty="0">
                <a:hlinkClick r:id="rId2"/>
              </a:rPr>
              <a:t>43,</a:t>
            </a:r>
            <a:r>
              <a:rPr lang="en-US" dirty="0">
                <a:hlinkClick r:id="rId2"/>
              </a:rPr>
              <a:t> 1261-1277.</a:t>
            </a:r>
            <a:endParaRPr lang="en-US" dirty="0"/>
          </a:p>
        </p:txBody>
      </p:sp>
      <p:sp>
        <p:nvSpPr>
          <p:cNvPr id="8" name="Title 7">
            <a:extLst>
              <a:ext uri="{FF2B5EF4-FFF2-40B4-BE49-F238E27FC236}">
                <a16:creationId xmlns:a16="http://schemas.microsoft.com/office/drawing/2014/main" id="{CA804812-0F8A-1A46-A11A-828133669845}"/>
              </a:ext>
            </a:extLst>
          </p:cNvPr>
          <p:cNvSpPr>
            <a:spLocks noGrp="1"/>
          </p:cNvSpPr>
          <p:nvPr>
            <p:ph type="title"/>
          </p:nvPr>
        </p:nvSpPr>
        <p:spPr/>
        <p:txBody>
          <a:bodyPr/>
          <a:lstStyle/>
          <a:p>
            <a:r>
              <a:rPr lang="en-US" dirty="0"/>
              <a:t>SDM / ENM workflow</a:t>
            </a:r>
          </a:p>
        </p:txBody>
      </p:sp>
      <p:pic>
        <p:nvPicPr>
          <p:cNvPr id="6" name="Content Placeholder 5">
            <a:extLst>
              <a:ext uri="{FF2B5EF4-FFF2-40B4-BE49-F238E27FC236}">
                <a16:creationId xmlns:a16="http://schemas.microsoft.com/office/drawing/2014/main" id="{4E86212C-F999-8F42-B84D-E3B038FE3EC2}"/>
              </a:ext>
            </a:extLst>
          </p:cNvPr>
          <p:cNvPicPr>
            <a:picLocks noGrp="1" noChangeAspect="1"/>
          </p:cNvPicPr>
          <p:nvPr>
            <p:ph idx="1"/>
          </p:nvPr>
        </p:nvPicPr>
        <p:blipFill>
          <a:blip r:embed="rId3"/>
          <a:srcRect/>
          <a:stretch/>
        </p:blipFill>
        <p:spPr>
          <a:xfrm>
            <a:off x="1933614" y="1270374"/>
            <a:ext cx="8540432" cy="5072134"/>
          </a:xfrm>
          <a:prstGeom prst="rect">
            <a:avLst/>
          </a:prstGeom>
        </p:spPr>
      </p:pic>
    </p:spTree>
    <p:extLst>
      <p:ext uri="{BB962C8B-B14F-4D97-AF65-F5344CB8AC3E}">
        <p14:creationId xmlns:p14="http://schemas.microsoft.com/office/powerpoint/2010/main" val="981544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8BAD-9A4E-0A43-95B1-049F9CD5B5AF}"/>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chemeClr val="bg1">
                    <a:lumMod val="65000"/>
                  </a:schemeClr>
                </a:solidFill>
              </a:rPr>
              <a:t>What:</a:t>
            </a:r>
          </a:p>
          <a:p>
            <a:pPr marL="342900" indent="-342900">
              <a:buFont typeface="Arial" panose="020B0604020202020204" pitchFamily="34" charset="0"/>
              <a:buChar char="•"/>
            </a:pPr>
            <a:r>
              <a:rPr lang="en-US" dirty="0">
                <a:solidFill>
                  <a:schemeClr val="bg1">
                    <a:lumMod val="65000"/>
                  </a:schemeClr>
                </a:solidFill>
              </a:rPr>
              <a:t>Models that describe the distribution of species across spatial or environmental gradients</a:t>
            </a:r>
          </a:p>
          <a:p>
            <a:endParaRPr lang="en-US" i="1" dirty="0">
              <a:solidFill>
                <a:schemeClr val="bg1">
                  <a:lumMod val="65000"/>
                </a:schemeClr>
              </a:solidFill>
            </a:endParaRPr>
          </a:p>
          <a:p>
            <a:r>
              <a:rPr lang="en-US" dirty="0">
                <a:solidFill>
                  <a:schemeClr val="bg1">
                    <a:lumMod val="65000"/>
                  </a:schemeClr>
                </a:solidFill>
              </a:rPr>
              <a:t>How:</a:t>
            </a:r>
          </a:p>
          <a:p>
            <a:pPr marL="342900" indent="-342900">
              <a:buFont typeface="Arial" panose="020B0604020202020204" pitchFamily="34" charset="0"/>
              <a:buChar char="•"/>
            </a:pPr>
            <a:r>
              <a:rPr lang="en-US" dirty="0">
                <a:solidFill>
                  <a:schemeClr val="bg1">
                    <a:lumMod val="65000"/>
                  </a:schemeClr>
                </a:solidFill>
              </a:rPr>
              <a:t>Develop statistical relationships between environmental conditions and locations where a species is present (and, in some cases, absent)*</a:t>
            </a:r>
          </a:p>
          <a:p>
            <a:endParaRPr lang="en-US" dirty="0"/>
          </a:p>
          <a:p>
            <a:r>
              <a:rPr lang="en-US" dirty="0"/>
              <a:t>Why:</a:t>
            </a:r>
          </a:p>
          <a:p>
            <a:pPr marL="342900" indent="-342900">
              <a:buFont typeface="Arial" panose="020B0604020202020204" pitchFamily="34" charset="0"/>
              <a:buChar char="•"/>
            </a:pPr>
            <a:r>
              <a:rPr lang="en-US" dirty="0"/>
              <a:t>Understanding / prediction</a:t>
            </a:r>
          </a:p>
          <a:p>
            <a:pPr marL="342900" indent="-342900">
              <a:buFont typeface="Arial" panose="020B0604020202020204" pitchFamily="34" charset="0"/>
              <a:buChar char="•"/>
            </a:pPr>
            <a:r>
              <a:rPr lang="en-US" dirty="0"/>
              <a:t>Address fundamental questions of ecology / evolution</a:t>
            </a:r>
          </a:p>
          <a:p>
            <a:pPr marL="342900" indent="-342900">
              <a:buFont typeface="Arial" panose="020B0604020202020204" pitchFamily="34" charset="0"/>
              <a:buChar char="•"/>
            </a:pPr>
            <a:r>
              <a:rPr lang="en-US" dirty="0"/>
              <a:t>Understand the potential exposure of species to environmental change</a:t>
            </a:r>
          </a:p>
          <a:p>
            <a:pPr marL="342900" indent="-342900">
              <a:buFont typeface="Arial" panose="020B0604020202020204" pitchFamily="34" charset="0"/>
              <a:buChar char="•"/>
            </a:pPr>
            <a:r>
              <a:rPr lang="en-US" dirty="0"/>
              <a:t>Develop solutions for applied problems in conservation, restoration, agriculture, forestry, </a:t>
            </a:r>
            <a:r>
              <a:rPr lang="en-US" i="1" dirty="0"/>
              <a:t>etc.</a:t>
            </a:r>
          </a:p>
        </p:txBody>
      </p:sp>
    </p:spTree>
    <p:extLst>
      <p:ext uri="{BB962C8B-B14F-4D97-AF65-F5344CB8AC3E}">
        <p14:creationId xmlns:p14="http://schemas.microsoft.com/office/powerpoint/2010/main" val="1367589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8BAD-9A4E-0A43-95B1-049F9CD5B5AF}"/>
              </a:ext>
            </a:extLst>
          </p:cNvPr>
          <p:cNvSpPr>
            <a:spLocks noGrp="1"/>
          </p:cNvSpPr>
          <p:nvPr>
            <p:ph type="title"/>
          </p:nvPr>
        </p:nvSpPr>
        <p:spPr/>
        <p:txBody>
          <a:bodyPr>
            <a:normAutofit/>
          </a:bodyPr>
          <a:lstStyle/>
          <a:p>
            <a:r>
              <a:rPr lang="en-US" dirty="0"/>
              <a:t>The what, how, why of SDMs/ENMs</a:t>
            </a:r>
          </a:p>
        </p:txBody>
      </p:sp>
      <p:pic>
        <p:nvPicPr>
          <p:cNvPr id="6" name="Content Placeholder 5">
            <a:extLst>
              <a:ext uri="{FF2B5EF4-FFF2-40B4-BE49-F238E27FC236}">
                <a16:creationId xmlns:a16="http://schemas.microsoft.com/office/drawing/2014/main" id="{8B569925-7704-FC48-80E6-52B5D79853FF}"/>
              </a:ext>
            </a:extLst>
          </p:cNvPr>
          <p:cNvPicPr>
            <a:picLocks noGrp="1" noChangeAspect="1"/>
          </p:cNvPicPr>
          <p:nvPr>
            <p:ph idx="1"/>
          </p:nvPr>
        </p:nvPicPr>
        <p:blipFill>
          <a:blip r:embed="rId2"/>
          <a:stretch>
            <a:fillRect/>
          </a:stretch>
        </p:blipFill>
        <p:spPr>
          <a:xfrm>
            <a:off x="2759505" y="1626277"/>
            <a:ext cx="3190754" cy="4525963"/>
          </a:xfrm>
          <a:prstGeom prst="rect">
            <a:avLst/>
          </a:prstGeom>
          <a:ln>
            <a:solidFill>
              <a:schemeClr val="tx1"/>
            </a:solidFill>
          </a:ln>
        </p:spPr>
      </p:pic>
      <p:grpSp>
        <p:nvGrpSpPr>
          <p:cNvPr id="3" name="Group 2">
            <a:extLst>
              <a:ext uri="{FF2B5EF4-FFF2-40B4-BE49-F238E27FC236}">
                <a16:creationId xmlns:a16="http://schemas.microsoft.com/office/drawing/2014/main" id="{90B2B506-FBD8-D94F-BBB9-979276020FB0}"/>
              </a:ext>
            </a:extLst>
          </p:cNvPr>
          <p:cNvGrpSpPr/>
          <p:nvPr/>
        </p:nvGrpSpPr>
        <p:grpSpPr>
          <a:xfrm>
            <a:off x="6216157" y="1468767"/>
            <a:ext cx="3016061" cy="5114595"/>
            <a:chOff x="7932222" y="230704"/>
            <a:chExt cx="3808876" cy="6459039"/>
          </a:xfrm>
        </p:grpSpPr>
        <p:pic>
          <p:nvPicPr>
            <p:cNvPr id="4" name="Picture 3">
              <a:extLst>
                <a:ext uri="{FF2B5EF4-FFF2-40B4-BE49-F238E27FC236}">
                  <a16:creationId xmlns:a16="http://schemas.microsoft.com/office/drawing/2014/main" id="{1F1C768F-B5B8-9242-A111-424667CB1B74}"/>
                </a:ext>
              </a:extLst>
            </p:cNvPr>
            <p:cNvPicPr>
              <a:picLocks noChangeAspect="1"/>
            </p:cNvPicPr>
            <p:nvPr/>
          </p:nvPicPr>
          <p:blipFill rotWithShape="1">
            <a:blip r:embed="rId3"/>
            <a:srcRect t="9987" r="65493"/>
            <a:stretch/>
          </p:blipFill>
          <p:spPr>
            <a:xfrm>
              <a:off x="7932222" y="3154611"/>
              <a:ext cx="3808876" cy="3535132"/>
            </a:xfrm>
            <a:prstGeom prst="rect">
              <a:avLst/>
            </a:prstGeom>
          </p:spPr>
        </p:pic>
        <p:pic>
          <p:nvPicPr>
            <p:cNvPr id="5" name="Picture 4">
              <a:extLst>
                <a:ext uri="{FF2B5EF4-FFF2-40B4-BE49-F238E27FC236}">
                  <a16:creationId xmlns:a16="http://schemas.microsoft.com/office/drawing/2014/main" id="{6DD3A900-DFEC-CA49-BFD9-FC265238F802}"/>
                </a:ext>
              </a:extLst>
            </p:cNvPr>
            <p:cNvPicPr>
              <a:picLocks noChangeAspect="1"/>
            </p:cNvPicPr>
            <p:nvPr/>
          </p:nvPicPr>
          <p:blipFill>
            <a:blip r:embed="rId4"/>
            <a:stretch>
              <a:fillRect/>
            </a:stretch>
          </p:blipFill>
          <p:spPr>
            <a:xfrm>
              <a:off x="8017663" y="230704"/>
              <a:ext cx="3639656" cy="2799695"/>
            </a:xfrm>
            <a:prstGeom prst="rect">
              <a:avLst/>
            </a:prstGeom>
            <a:ln>
              <a:solidFill>
                <a:schemeClr val="tx1"/>
              </a:solidFill>
            </a:ln>
          </p:spPr>
        </p:pic>
      </p:grpSp>
    </p:spTree>
    <p:extLst>
      <p:ext uri="{BB962C8B-B14F-4D97-AF65-F5344CB8AC3E}">
        <p14:creationId xmlns:p14="http://schemas.microsoft.com/office/powerpoint/2010/main" val="1338066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15692EDC-62B3-8E47-B7A3-2CB54E92FEE4}"/>
              </a:ext>
            </a:extLst>
          </p:cNvPr>
          <p:cNvGrpSpPr/>
          <p:nvPr/>
        </p:nvGrpSpPr>
        <p:grpSpPr>
          <a:xfrm>
            <a:off x="623723" y="1476264"/>
            <a:ext cx="4508135" cy="4795390"/>
            <a:chOff x="260468" y="1463738"/>
            <a:chExt cx="4508135" cy="4795390"/>
          </a:xfrm>
        </p:grpSpPr>
        <p:grpSp>
          <p:nvGrpSpPr>
            <p:cNvPr id="66" name="Group 65">
              <a:extLst>
                <a:ext uri="{FF2B5EF4-FFF2-40B4-BE49-F238E27FC236}">
                  <a16:creationId xmlns:a16="http://schemas.microsoft.com/office/drawing/2014/main" id="{16EAC355-5226-6043-AD47-F81E804835A2}"/>
                </a:ext>
              </a:extLst>
            </p:cNvPr>
            <p:cNvGrpSpPr/>
            <p:nvPr/>
          </p:nvGrpSpPr>
          <p:grpSpPr>
            <a:xfrm>
              <a:off x="324646" y="1802645"/>
              <a:ext cx="4443957" cy="4456483"/>
              <a:chOff x="2257654" y="1952783"/>
              <a:chExt cx="3681078" cy="3691454"/>
            </a:xfrm>
          </p:grpSpPr>
          <p:pic>
            <p:nvPicPr>
              <p:cNvPr id="68" name="Picture 67" descr="♂_Common_Kingfisher_(Alcedo_atthis)_Photograph_By_Shantanu_Kuveskar,_Mangaon,_Maharashtra,_India.jpg">
                <a:extLst>
                  <a:ext uri="{FF2B5EF4-FFF2-40B4-BE49-F238E27FC236}">
                    <a16:creationId xmlns:a16="http://schemas.microsoft.com/office/drawing/2014/main" id="{588DC6CD-320D-0144-AF78-C22898AB3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654" y="1952783"/>
                <a:ext cx="3681078" cy="3681078"/>
              </a:xfrm>
              <a:prstGeom prst="rect">
                <a:avLst/>
              </a:prstGeom>
              <a:effectLst>
                <a:softEdge rad="63500"/>
              </a:effectLst>
            </p:spPr>
          </p:pic>
          <p:sp>
            <p:nvSpPr>
              <p:cNvPr id="69" name="Rectangle 68">
                <a:extLst>
                  <a:ext uri="{FF2B5EF4-FFF2-40B4-BE49-F238E27FC236}">
                    <a16:creationId xmlns:a16="http://schemas.microsoft.com/office/drawing/2014/main" id="{10FEC918-0865-BC46-AC58-9B425B700BEA}"/>
                  </a:ext>
                </a:extLst>
              </p:cNvPr>
              <p:cNvSpPr/>
              <p:nvPr/>
            </p:nvSpPr>
            <p:spPr>
              <a:xfrm>
                <a:off x="2300764" y="5367238"/>
                <a:ext cx="2010487" cy="276999"/>
              </a:xfrm>
              <a:prstGeom prst="rect">
                <a:avLst/>
              </a:prstGeom>
            </p:spPr>
            <p:txBody>
              <a:bodyPr wrap="none">
                <a:spAutoFit/>
              </a:bodyPr>
              <a:lstStyle/>
              <a:p>
                <a:r>
                  <a:rPr lang="en-US" sz="1200" dirty="0">
                    <a:solidFill>
                      <a:schemeClr val="bg1"/>
                    </a:solidFill>
                    <a:latin typeface="Arial"/>
                    <a:cs typeface="Arial"/>
                  </a:rPr>
                  <a:t>Photo: Shantanu </a:t>
                </a:r>
                <a:r>
                  <a:rPr lang="en-US" sz="1200" dirty="0" err="1">
                    <a:solidFill>
                      <a:schemeClr val="bg1"/>
                    </a:solidFill>
                    <a:latin typeface="Arial"/>
                    <a:cs typeface="Arial"/>
                  </a:rPr>
                  <a:t>Kuveskar</a:t>
                </a:r>
                <a:endParaRPr lang="en-US" sz="1200" dirty="0">
                  <a:solidFill>
                    <a:schemeClr val="bg1"/>
                  </a:solidFill>
                  <a:latin typeface="Arial"/>
                  <a:cs typeface="Arial"/>
                </a:endParaRPr>
              </a:p>
            </p:txBody>
          </p:sp>
        </p:grpSp>
        <p:sp>
          <p:nvSpPr>
            <p:cNvPr id="67" name="Rectangle 66">
              <a:extLst>
                <a:ext uri="{FF2B5EF4-FFF2-40B4-BE49-F238E27FC236}">
                  <a16:creationId xmlns:a16="http://schemas.microsoft.com/office/drawing/2014/main" id="{77F5B1E4-CC91-3747-A0C7-B1F30EEDF0D5}"/>
                </a:ext>
              </a:extLst>
            </p:cNvPr>
            <p:cNvSpPr/>
            <p:nvPr/>
          </p:nvSpPr>
          <p:spPr>
            <a:xfrm>
              <a:off x="260468" y="1463738"/>
              <a:ext cx="37112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Common kingfisher (</a:t>
              </a:r>
              <a:r>
                <a:rPr lang="en-US" i="1" dirty="0" err="1">
                  <a:latin typeface="Arial" panose="020B0604020202020204" pitchFamily="34" charset="0"/>
                  <a:cs typeface="Arial" panose="020B0604020202020204" pitchFamily="34" charset="0"/>
                </a:rPr>
                <a:t>Alcedo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atthis</a:t>
              </a:r>
              <a:r>
                <a:rPr lang="en-US" dirty="0">
                  <a:latin typeface="Arial" panose="020B0604020202020204" pitchFamily="34" charset="0"/>
                  <a:cs typeface="Arial" panose="020B0604020202020204" pitchFamily="34" charset="0"/>
                </a:rPr>
                <a:t>)</a:t>
              </a:r>
            </a:p>
          </p:txBody>
        </p:sp>
      </p:grpSp>
      <p:sp>
        <p:nvSpPr>
          <p:cNvPr id="71" name="Title 1">
            <a:extLst>
              <a:ext uri="{FF2B5EF4-FFF2-40B4-BE49-F238E27FC236}">
                <a16:creationId xmlns:a16="http://schemas.microsoft.com/office/drawing/2014/main" id="{26E70B13-7B27-7344-811E-29BB38F6D3C2}"/>
              </a:ext>
            </a:extLst>
          </p:cNvPr>
          <p:cNvSpPr>
            <a:spLocks noGrp="1"/>
          </p:cNvSpPr>
          <p:nvPr>
            <p:ph type="title"/>
          </p:nvPr>
        </p:nvSpPr>
        <p:spPr/>
        <p:txBody>
          <a:bodyPr>
            <a:noAutofit/>
          </a:bodyPr>
          <a:lstStyle/>
          <a:p>
            <a:pPr algn="l"/>
            <a:r>
              <a:rPr lang="en-US" sz="4400" dirty="0">
                <a:solidFill>
                  <a:srgbClr val="000000"/>
                </a:solidFill>
              </a:rPr>
              <a:t>Who is where? </a:t>
            </a:r>
          </a:p>
        </p:txBody>
      </p:sp>
    </p:spTree>
    <p:extLst>
      <p:ext uri="{BB962C8B-B14F-4D97-AF65-F5344CB8AC3E}">
        <p14:creationId xmlns:p14="http://schemas.microsoft.com/office/powerpoint/2010/main" val="1090841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canvas.png">
            <a:extLst>
              <a:ext uri="{FF2B5EF4-FFF2-40B4-BE49-F238E27FC236}">
                <a16:creationId xmlns:a16="http://schemas.microsoft.com/office/drawing/2014/main" id="{58361A15-41E9-CD41-ABB9-A172CC3B79F1}"/>
              </a:ext>
            </a:extLst>
          </p:cNvPr>
          <p:cNvPicPr>
            <a:picLocks noChangeAspect="1"/>
          </p:cNvPicPr>
          <p:nvPr/>
        </p:nvPicPr>
        <p:blipFill rotWithShape="1">
          <a:blip r:embed="rId2">
            <a:extLst>
              <a:ext uri="{28A0092B-C50C-407E-A947-70E740481C1C}">
                <a14:useLocalDpi xmlns:a14="http://schemas.microsoft.com/office/drawing/2010/main" val="0"/>
              </a:ext>
            </a:extLst>
          </a:blip>
          <a:srcRect l="25533" t="15792" r="26085" b="9945"/>
          <a:stretch/>
        </p:blipFill>
        <p:spPr>
          <a:xfrm>
            <a:off x="5831632" y="161202"/>
            <a:ext cx="4742423" cy="3061003"/>
          </a:xfrm>
          <a:prstGeom prst="rect">
            <a:avLst/>
          </a:prstGeom>
          <a:ln>
            <a:solidFill>
              <a:schemeClr val="tx1"/>
            </a:solidFill>
          </a:ln>
        </p:spPr>
      </p:pic>
      <p:sp>
        <p:nvSpPr>
          <p:cNvPr id="40" name="Rectangle 39">
            <a:extLst>
              <a:ext uri="{FF2B5EF4-FFF2-40B4-BE49-F238E27FC236}">
                <a16:creationId xmlns:a16="http://schemas.microsoft.com/office/drawing/2014/main" id="{B7A75A9C-F852-584A-92C7-95AC621E40ED}"/>
              </a:ext>
            </a:extLst>
          </p:cNvPr>
          <p:cNvSpPr/>
          <p:nvPr/>
        </p:nvSpPr>
        <p:spPr>
          <a:xfrm>
            <a:off x="5894412" y="2574800"/>
            <a:ext cx="2630720" cy="584775"/>
          </a:xfrm>
          <a:prstGeom prst="rect">
            <a:avLst/>
          </a:prstGeom>
          <a:solidFill>
            <a:schemeClr val="bg1"/>
          </a:solidFill>
          <a:ln>
            <a:solidFill>
              <a:schemeClr val="tx1"/>
            </a:solidFill>
          </a:ln>
        </p:spPr>
        <p:txBody>
          <a:bodyPr wrap="none">
            <a:spAutoFit/>
          </a:bodyPr>
          <a:lstStyle/>
          <a:p>
            <a:r>
              <a:rPr lang="en-US" sz="1600" dirty="0">
                <a:latin typeface="Arial"/>
                <a:cs typeface="Arial"/>
              </a:rPr>
              <a:t>Occurrence observations </a:t>
            </a:r>
          </a:p>
          <a:p>
            <a:r>
              <a:rPr lang="en-US" sz="1600" dirty="0">
                <a:latin typeface="Arial"/>
                <a:cs typeface="Arial"/>
              </a:rPr>
              <a:t>(e.g., </a:t>
            </a:r>
            <a:r>
              <a:rPr lang="en-US" sz="1600" dirty="0">
                <a:latin typeface="Arial"/>
                <a:cs typeface="Arial"/>
                <a:hlinkClick r:id="rId3"/>
              </a:rPr>
              <a:t>https://www.gbif.org/</a:t>
            </a:r>
            <a:r>
              <a:rPr lang="en-US" sz="1600" dirty="0">
                <a:latin typeface="Arial"/>
                <a:cs typeface="Arial"/>
              </a:rPr>
              <a:t>)</a:t>
            </a:r>
          </a:p>
        </p:txBody>
      </p:sp>
      <p:sp>
        <p:nvSpPr>
          <p:cNvPr id="55" name="Title 1">
            <a:extLst>
              <a:ext uri="{FF2B5EF4-FFF2-40B4-BE49-F238E27FC236}">
                <a16:creationId xmlns:a16="http://schemas.microsoft.com/office/drawing/2014/main" id="{FAA17A65-E79F-9346-A114-EFA81029E7EE}"/>
              </a:ext>
            </a:extLst>
          </p:cNvPr>
          <p:cNvSpPr>
            <a:spLocks noGrp="1"/>
          </p:cNvSpPr>
          <p:nvPr>
            <p:ph type="title"/>
          </p:nvPr>
        </p:nvSpPr>
        <p:spPr/>
        <p:txBody>
          <a:bodyPr>
            <a:noAutofit/>
          </a:bodyPr>
          <a:lstStyle/>
          <a:p>
            <a:pPr algn="l"/>
            <a:r>
              <a:rPr lang="en-US" sz="4400" dirty="0">
                <a:solidFill>
                  <a:srgbClr val="000000"/>
                </a:solidFill>
              </a:rPr>
              <a:t>Who is where? </a:t>
            </a:r>
          </a:p>
        </p:txBody>
      </p:sp>
      <p:grpSp>
        <p:nvGrpSpPr>
          <p:cNvPr id="58" name="Group 57">
            <a:extLst>
              <a:ext uri="{FF2B5EF4-FFF2-40B4-BE49-F238E27FC236}">
                <a16:creationId xmlns:a16="http://schemas.microsoft.com/office/drawing/2014/main" id="{ACE914EB-3C77-8042-9D01-79ECC37A367E}"/>
              </a:ext>
            </a:extLst>
          </p:cNvPr>
          <p:cNvGrpSpPr/>
          <p:nvPr/>
        </p:nvGrpSpPr>
        <p:grpSpPr>
          <a:xfrm>
            <a:off x="623723" y="1476264"/>
            <a:ext cx="4508135" cy="4795390"/>
            <a:chOff x="260468" y="1463738"/>
            <a:chExt cx="4508135" cy="4795390"/>
          </a:xfrm>
        </p:grpSpPr>
        <p:grpSp>
          <p:nvGrpSpPr>
            <p:cNvPr id="59" name="Group 58">
              <a:extLst>
                <a:ext uri="{FF2B5EF4-FFF2-40B4-BE49-F238E27FC236}">
                  <a16:creationId xmlns:a16="http://schemas.microsoft.com/office/drawing/2014/main" id="{FF551600-EAF9-4F43-9A23-A52CD13AFDE4}"/>
                </a:ext>
              </a:extLst>
            </p:cNvPr>
            <p:cNvGrpSpPr/>
            <p:nvPr/>
          </p:nvGrpSpPr>
          <p:grpSpPr>
            <a:xfrm>
              <a:off x="324646" y="1802645"/>
              <a:ext cx="4443957" cy="4456483"/>
              <a:chOff x="2257654" y="1952783"/>
              <a:chExt cx="3681078" cy="3691454"/>
            </a:xfrm>
          </p:grpSpPr>
          <p:pic>
            <p:nvPicPr>
              <p:cNvPr id="61" name="Picture 60" descr="♂_Common_Kingfisher_(Alcedo_atthis)_Photograph_By_Shantanu_Kuveskar,_Mangaon,_Maharashtra,_India.jpg">
                <a:extLst>
                  <a:ext uri="{FF2B5EF4-FFF2-40B4-BE49-F238E27FC236}">
                    <a16:creationId xmlns:a16="http://schemas.microsoft.com/office/drawing/2014/main" id="{8C5CA02B-9860-B845-928F-EDD2506C2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654" y="1952783"/>
                <a:ext cx="3681078" cy="3681078"/>
              </a:xfrm>
              <a:prstGeom prst="rect">
                <a:avLst/>
              </a:prstGeom>
              <a:effectLst>
                <a:softEdge rad="63500"/>
              </a:effectLst>
            </p:spPr>
          </p:pic>
          <p:sp>
            <p:nvSpPr>
              <p:cNvPr id="62" name="Rectangle 61">
                <a:extLst>
                  <a:ext uri="{FF2B5EF4-FFF2-40B4-BE49-F238E27FC236}">
                    <a16:creationId xmlns:a16="http://schemas.microsoft.com/office/drawing/2014/main" id="{C6D39B61-BE0E-2D4B-A308-728CB7DB42B7}"/>
                  </a:ext>
                </a:extLst>
              </p:cNvPr>
              <p:cNvSpPr/>
              <p:nvPr/>
            </p:nvSpPr>
            <p:spPr>
              <a:xfrm>
                <a:off x="2300764" y="5367238"/>
                <a:ext cx="2010487" cy="276999"/>
              </a:xfrm>
              <a:prstGeom prst="rect">
                <a:avLst/>
              </a:prstGeom>
            </p:spPr>
            <p:txBody>
              <a:bodyPr wrap="none">
                <a:spAutoFit/>
              </a:bodyPr>
              <a:lstStyle/>
              <a:p>
                <a:r>
                  <a:rPr lang="en-US" sz="1200" dirty="0">
                    <a:solidFill>
                      <a:schemeClr val="bg1"/>
                    </a:solidFill>
                    <a:latin typeface="Arial"/>
                    <a:cs typeface="Arial"/>
                  </a:rPr>
                  <a:t>Photo: Shantanu </a:t>
                </a:r>
                <a:r>
                  <a:rPr lang="en-US" sz="1200" dirty="0" err="1">
                    <a:solidFill>
                      <a:schemeClr val="bg1"/>
                    </a:solidFill>
                    <a:latin typeface="Arial"/>
                    <a:cs typeface="Arial"/>
                  </a:rPr>
                  <a:t>Kuveskar</a:t>
                </a:r>
                <a:endParaRPr lang="en-US" sz="1200" dirty="0">
                  <a:solidFill>
                    <a:schemeClr val="bg1"/>
                  </a:solidFill>
                  <a:latin typeface="Arial"/>
                  <a:cs typeface="Arial"/>
                </a:endParaRPr>
              </a:p>
            </p:txBody>
          </p:sp>
        </p:grpSp>
        <p:sp>
          <p:nvSpPr>
            <p:cNvPr id="60" name="Rectangle 59">
              <a:extLst>
                <a:ext uri="{FF2B5EF4-FFF2-40B4-BE49-F238E27FC236}">
                  <a16:creationId xmlns:a16="http://schemas.microsoft.com/office/drawing/2014/main" id="{AFEA9BCD-A577-0E4D-A695-1F1E5EE7C3AF}"/>
                </a:ext>
              </a:extLst>
            </p:cNvPr>
            <p:cNvSpPr/>
            <p:nvPr/>
          </p:nvSpPr>
          <p:spPr>
            <a:xfrm>
              <a:off x="260468" y="1463738"/>
              <a:ext cx="37112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Common kingfisher (</a:t>
              </a:r>
              <a:r>
                <a:rPr lang="en-US" i="1" dirty="0" err="1">
                  <a:latin typeface="Arial" panose="020B0604020202020204" pitchFamily="34" charset="0"/>
                  <a:cs typeface="Arial" panose="020B0604020202020204" pitchFamily="34" charset="0"/>
                </a:rPr>
                <a:t>Alcedo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atthis</a:t>
              </a:r>
              <a:r>
                <a:rPr lang="en-US" dirty="0">
                  <a:latin typeface="Arial" panose="020B0604020202020204" pitchFamily="34" charset="0"/>
                  <a:cs typeface="Arial" panose="020B0604020202020204" pitchFamily="34" charset="0"/>
                </a:rPr>
                <a:t>)</a:t>
              </a:r>
            </a:p>
          </p:txBody>
        </p:sp>
      </p:grpSp>
      <p:sp>
        <p:nvSpPr>
          <p:cNvPr id="63" name="Right Arrow 62">
            <a:extLst>
              <a:ext uri="{FF2B5EF4-FFF2-40B4-BE49-F238E27FC236}">
                <a16:creationId xmlns:a16="http://schemas.microsoft.com/office/drawing/2014/main" id="{5DCAE5F8-1A5F-514D-9045-7BD75BBE41FB}"/>
              </a:ext>
            </a:extLst>
          </p:cNvPr>
          <p:cNvSpPr/>
          <p:nvPr/>
        </p:nvSpPr>
        <p:spPr>
          <a:xfrm rot="20285590">
            <a:off x="4434611" y="2240589"/>
            <a:ext cx="1356266" cy="484632"/>
          </a:xfrm>
          <a:prstGeom prst="rightArrow">
            <a:avLst/>
          </a:prstGeom>
          <a:solidFill>
            <a:srgbClr val="004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703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cedo_atthis_-range_map-2-cp.png"/>
          <p:cNvPicPr>
            <a:picLocks noChangeAspect="1"/>
          </p:cNvPicPr>
          <p:nvPr/>
        </p:nvPicPr>
        <p:blipFill rotWithShape="1">
          <a:blip r:embed="rId2">
            <a:extLst>
              <a:ext uri="{28A0092B-C50C-407E-A947-70E740481C1C}">
                <a14:useLocalDpi xmlns:a14="http://schemas.microsoft.com/office/drawing/2010/main" val="0"/>
              </a:ext>
            </a:extLst>
          </a:blip>
          <a:srcRect r="8287" b="26150"/>
          <a:stretch/>
        </p:blipFill>
        <p:spPr>
          <a:xfrm>
            <a:off x="5831632" y="4026763"/>
            <a:ext cx="4742423" cy="2695087"/>
          </a:xfrm>
          <a:prstGeom prst="rect">
            <a:avLst/>
          </a:prstGeom>
          <a:ln>
            <a:solidFill>
              <a:schemeClr val="tx1"/>
            </a:solidFill>
          </a:ln>
        </p:spPr>
      </p:pic>
      <p:sp>
        <p:nvSpPr>
          <p:cNvPr id="24" name="Rectangle 23"/>
          <p:cNvSpPr/>
          <p:nvPr/>
        </p:nvSpPr>
        <p:spPr>
          <a:xfrm>
            <a:off x="5740910" y="3606263"/>
            <a:ext cx="1645002" cy="430887"/>
          </a:xfrm>
          <a:prstGeom prst="rect">
            <a:avLst/>
          </a:prstGeom>
        </p:spPr>
        <p:txBody>
          <a:bodyPr wrap="none">
            <a:spAutoFit/>
          </a:bodyPr>
          <a:lstStyle/>
          <a:p>
            <a:r>
              <a:rPr lang="en-US" sz="2200" dirty="0">
                <a:latin typeface="Arial"/>
                <a:cs typeface="Arial"/>
              </a:rPr>
              <a:t>Range map</a:t>
            </a:r>
          </a:p>
        </p:txBody>
      </p:sp>
      <p:pic>
        <p:nvPicPr>
          <p:cNvPr id="19" name="Picture 18" descr="canvas.png">
            <a:extLst>
              <a:ext uri="{FF2B5EF4-FFF2-40B4-BE49-F238E27FC236}">
                <a16:creationId xmlns:a16="http://schemas.microsoft.com/office/drawing/2014/main" id="{6A9DF9F6-1095-404A-BDBF-86B0F87D3804}"/>
              </a:ext>
            </a:extLst>
          </p:cNvPr>
          <p:cNvPicPr>
            <a:picLocks noChangeAspect="1"/>
          </p:cNvPicPr>
          <p:nvPr/>
        </p:nvPicPr>
        <p:blipFill rotWithShape="1">
          <a:blip r:embed="rId3">
            <a:extLst>
              <a:ext uri="{28A0092B-C50C-407E-A947-70E740481C1C}">
                <a14:useLocalDpi xmlns:a14="http://schemas.microsoft.com/office/drawing/2010/main" val="0"/>
              </a:ext>
            </a:extLst>
          </a:blip>
          <a:srcRect l="25533" t="15792" r="26085" b="9945"/>
          <a:stretch/>
        </p:blipFill>
        <p:spPr>
          <a:xfrm>
            <a:off x="5831632" y="161202"/>
            <a:ext cx="4742423" cy="3061003"/>
          </a:xfrm>
          <a:prstGeom prst="rect">
            <a:avLst/>
          </a:prstGeom>
          <a:ln>
            <a:solidFill>
              <a:schemeClr val="tx1"/>
            </a:solidFill>
          </a:ln>
        </p:spPr>
      </p:pic>
      <p:sp>
        <p:nvSpPr>
          <p:cNvPr id="25" name="Rectangle 24">
            <a:extLst>
              <a:ext uri="{FF2B5EF4-FFF2-40B4-BE49-F238E27FC236}">
                <a16:creationId xmlns:a16="http://schemas.microsoft.com/office/drawing/2014/main" id="{C2CE0D51-81BE-8F4B-B916-7BA0041E9B97}"/>
              </a:ext>
            </a:extLst>
          </p:cNvPr>
          <p:cNvSpPr/>
          <p:nvPr/>
        </p:nvSpPr>
        <p:spPr>
          <a:xfrm>
            <a:off x="5894412" y="2574800"/>
            <a:ext cx="2630720" cy="584775"/>
          </a:xfrm>
          <a:prstGeom prst="rect">
            <a:avLst/>
          </a:prstGeom>
          <a:solidFill>
            <a:schemeClr val="bg1"/>
          </a:solidFill>
          <a:ln>
            <a:solidFill>
              <a:schemeClr val="tx1"/>
            </a:solidFill>
          </a:ln>
        </p:spPr>
        <p:txBody>
          <a:bodyPr wrap="none">
            <a:spAutoFit/>
          </a:bodyPr>
          <a:lstStyle/>
          <a:p>
            <a:r>
              <a:rPr lang="en-US" sz="1600" dirty="0">
                <a:latin typeface="Arial"/>
                <a:cs typeface="Arial"/>
              </a:rPr>
              <a:t>Occurrence observations </a:t>
            </a:r>
          </a:p>
          <a:p>
            <a:r>
              <a:rPr lang="en-US" sz="1600" dirty="0">
                <a:latin typeface="Arial"/>
                <a:cs typeface="Arial"/>
              </a:rPr>
              <a:t>(e.g., </a:t>
            </a:r>
            <a:r>
              <a:rPr lang="en-US" sz="1600" dirty="0">
                <a:latin typeface="Arial"/>
                <a:cs typeface="Arial"/>
                <a:hlinkClick r:id="rId4"/>
              </a:rPr>
              <a:t>https://www.gbif.org/</a:t>
            </a:r>
            <a:r>
              <a:rPr lang="en-US" sz="1600" dirty="0">
                <a:latin typeface="Arial"/>
                <a:cs typeface="Arial"/>
              </a:rPr>
              <a:t>)</a:t>
            </a:r>
          </a:p>
        </p:txBody>
      </p:sp>
      <p:grpSp>
        <p:nvGrpSpPr>
          <p:cNvPr id="14" name="Group 13">
            <a:extLst>
              <a:ext uri="{FF2B5EF4-FFF2-40B4-BE49-F238E27FC236}">
                <a16:creationId xmlns:a16="http://schemas.microsoft.com/office/drawing/2014/main" id="{786ECD58-358A-A744-8117-D35BEE6F9A77}"/>
              </a:ext>
            </a:extLst>
          </p:cNvPr>
          <p:cNvGrpSpPr/>
          <p:nvPr/>
        </p:nvGrpSpPr>
        <p:grpSpPr>
          <a:xfrm>
            <a:off x="9287767" y="3727455"/>
            <a:ext cx="2754020" cy="960890"/>
            <a:chOff x="9670093" y="3528738"/>
            <a:chExt cx="2754020" cy="960890"/>
          </a:xfrm>
        </p:grpSpPr>
        <p:sp>
          <p:nvSpPr>
            <p:cNvPr id="7" name="Rectangle 6">
              <a:extLst>
                <a:ext uri="{FF2B5EF4-FFF2-40B4-BE49-F238E27FC236}">
                  <a16:creationId xmlns:a16="http://schemas.microsoft.com/office/drawing/2014/main" id="{FECDD5F6-DFDC-4E46-BD9A-D5F21D7D0B86}"/>
                </a:ext>
              </a:extLst>
            </p:cNvPr>
            <p:cNvSpPr/>
            <p:nvPr/>
          </p:nvSpPr>
          <p:spPr>
            <a:xfrm>
              <a:off x="9670093" y="3539497"/>
              <a:ext cx="2655518" cy="95013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2E4704E3-4C51-1048-AC90-84F835CD0BD9}"/>
                </a:ext>
              </a:extLst>
            </p:cNvPr>
            <p:cNvGrpSpPr/>
            <p:nvPr/>
          </p:nvGrpSpPr>
          <p:grpSpPr>
            <a:xfrm>
              <a:off x="9787518" y="3528738"/>
              <a:ext cx="2636595" cy="950132"/>
              <a:chOff x="4130486" y="5439097"/>
              <a:chExt cx="2636595" cy="950132"/>
            </a:xfrm>
          </p:grpSpPr>
          <p:sp>
            <p:nvSpPr>
              <p:cNvPr id="28" name="TextBox 27">
                <a:extLst>
                  <a:ext uri="{FF2B5EF4-FFF2-40B4-BE49-F238E27FC236}">
                    <a16:creationId xmlns:a16="http://schemas.microsoft.com/office/drawing/2014/main" id="{DE7D62C9-D839-F54F-9C19-39FA09F0262D}"/>
                  </a:ext>
                </a:extLst>
              </p:cNvPr>
              <p:cNvSpPr txBox="1"/>
              <p:nvPr/>
            </p:nvSpPr>
            <p:spPr>
              <a:xfrm>
                <a:off x="4357168" y="5439097"/>
                <a:ext cx="2409913" cy="950132"/>
              </a:xfrm>
              <a:prstGeom prst="rect">
                <a:avLst/>
              </a:prstGeom>
              <a:noFill/>
            </p:spPr>
            <p:txBody>
              <a:bodyPr wrap="square" rtlCol="0">
                <a:spAutoFit/>
              </a:bodyPr>
              <a:lstStyle/>
              <a:p>
                <a:pPr>
                  <a:lnSpc>
                    <a:spcPts val="2300"/>
                  </a:lnSpc>
                </a:pPr>
                <a:r>
                  <a:rPr lang="en-US" sz="1600" dirty="0">
                    <a:latin typeface="Arial"/>
                    <a:cs typeface="Arial"/>
                  </a:rPr>
                  <a:t>Breeding range</a:t>
                </a:r>
              </a:p>
              <a:p>
                <a:pPr>
                  <a:lnSpc>
                    <a:spcPts val="2300"/>
                  </a:lnSpc>
                </a:pPr>
                <a:r>
                  <a:rPr lang="en-US" sz="1600" dirty="0">
                    <a:latin typeface="Arial"/>
                    <a:cs typeface="Arial"/>
                  </a:rPr>
                  <a:t>Resident all year-round</a:t>
                </a:r>
              </a:p>
              <a:p>
                <a:pPr>
                  <a:lnSpc>
                    <a:spcPts val="2300"/>
                  </a:lnSpc>
                </a:pPr>
                <a:r>
                  <a:rPr lang="en-US" sz="1600" dirty="0">
                    <a:latin typeface="Arial"/>
                    <a:cs typeface="Arial"/>
                  </a:rPr>
                  <a:t>Non-breeding range</a:t>
                </a:r>
              </a:p>
            </p:txBody>
          </p:sp>
          <p:sp>
            <p:nvSpPr>
              <p:cNvPr id="29" name="Rectangle 28">
                <a:extLst>
                  <a:ext uri="{FF2B5EF4-FFF2-40B4-BE49-F238E27FC236}">
                    <a16:creationId xmlns:a16="http://schemas.microsoft.com/office/drawing/2014/main" id="{DDB63A38-9CCB-2B44-BA29-1E8BBDF1D268}"/>
                  </a:ext>
                </a:extLst>
              </p:cNvPr>
              <p:cNvSpPr>
                <a:spLocks noChangeAspect="1"/>
              </p:cNvSpPr>
              <p:nvPr/>
            </p:nvSpPr>
            <p:spPr>
              <a:xfrm>
                <a:off x="4130486" y="5523767"/>
                <a:ext cx="226682" cy="238602"/>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962D73AB-87EF-CF44-9CF2-59B8857BC734}"/>
                  </a:ext>
                </a:extLst>
              </p:cNvPr>
              <p:cNvSpPr>
                <a:spLocks noChangeAspect="1"/>
              </p:cNvSpPr>
              <p:nvPr/>
            </p:nvSpPr>
            <p:spPr>
              <a:xfrm>
                <a:off x="4130486" y="5815626"/>
                <a:ext cx="226682" cy="238602"/>
              </a:xfrm>
              <a:prstGeom prst="rect">
                <a:avLst/>
              </a:prstGeom>
              <a:solidFill>
                <a:srgbClr val="008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547D6833-0256-F540-B911-A658C954979C}"/>
                  </a:ext>
                </a:extLst>
              </p:cNvPr>
              <p:cNvSpPr>
                <a:spLocks noChangeAspect="1"/>
              </p:cNvSpPr>
              <p:nvPr/>
            </p:nvSpPr>
            <p:spPr>
              <a:xfrm>
                <a:off x="4130486" y="6107486"/>
                <a:ext cx="226682" cy="238602"/>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8" name="Title 1">
            <a:extLst>
              <a:ext uri="{FF2B5EF4-FFF2-40B4-BE49-F238E27FC236}">
                <a16:creationId xmlns:a16="http://schemas.microsoft.com/office/drawing/2014/main" id="{FA2E460B-FA80-3642-ADF7-5C3D26CC8871}"/>
              </a:ext>
            </a:extLst>
          </p:cNvPr>
          <p:cNvSpPr>
            <a:spLocks noGrp="1"/>
          </p:cNvSpPr>
          <p:nvPr>
            <p:ph type="title"/>
          </p:nvPr>
        </p:nvSpPr>
        <p:spPr/>
        <p:txBody>
          <a:bodyPr>
            <a:noAutofit/>
          </a:bodyPr>
          <a:lstStyle/>
          <a:p>
            <a:pPr algn="l"/>
            <a:r>
              <a:rPr lang="en-US" sz="4400" dirty="0">
                <a:solidFill>
                  <a:srgbClr val="000000"/>
                </a:solidFill>
              </a:rPr>
              <a:t>Who is where? </a:t>
            </a:r>
          </a:p>
        </p:txBody>
      </p:sp>
      <p:sp>
        <p:nvSpPr>
          <p:cNvPr id="42" name="Right Arrow 41">
            <a:extLst>
              <a:ext uri="{FF2B5EF4-FFF2-40B4-BE49-F238E27FC236}">
                <a16:creationId xmlns:a16="http://schemas.microsoft.com/office/drawing/2014/main" id="{D8E263BB-B848-5943-A6AC-251C54E6BE82}"/>
              </a:ext>
            </a:extLst>
          </p:cNvPr>
          <p:cNvSpPr/>
          <p:nvPr/>
        </p:nvSpPr>
        <p:spPr>
          <a:xfrm rot="5400000">
            <a:off x="8372384" y="3229989"/>
            <a:ext cx="865450" cy="484632"/>
          </a:xfrm>
          <a:prstGeom prst="rightArrow">
            <a:avLst/>
          </a:prstGeom>
          <a:solidFill>
            <a:srgbClr val="004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4734A522-150B-C34C-9998-C0E22AAA818B}"/>
              </a:ext>
            </a:extLst>
          </p:cNvPr>
          <p:cNvGrpSpPr/>
          <p:nvPr/>
        </p:nvGrpSpPr>
        <p:grpSpPr>
          <a:xfrm>
            <a:off x="623723" y="1476264"/>
            <a:ext cx="4508135" cy="4795390"/>
            <a:chOff x="260468" y="1463738"/>
            <a:chExt cx="4508135" cy="4795390"/>
          </a:xfrm>
        </p:grpSpPr>
        <p:grpSp>
          <p:nvGrpSpPr>
            <p:cNvPr id="44" name="Group 43">
              <a:extLst>
                <a:ext uri="{FF2B5EF4-FFF2-40B4-BE49-F238E27FC236}">
                  <a16:creationId xmlns:a16="http://schemas.microsoft.com/office/drawing/2014/main" id="{ED35FC27-EF12-444A-97EE-1E2C72AC3B72}"/>
                </a:ext>
              </a:extLst>
            </p:cNvPr>
            <p:cNvGrpSpPr/>
            <p:nvPr/>
          </p:nvGrpSpPr>
          <p:grpSpPr>
            <a:xfrm>
              <a:off x="324646" y="1802645"/>
              <a:ext cx="4443957" cy="4456483"/>
              <a:chOff x="2257654" y="1952783"/>
              <a:chExt cx="3681078" cy="3691454"/>
            </a:xfrm>
          </p:grpSpPr>
          <p:pic>
            <p:nvPicPr>
              <p:cNvPr id="46" name="Picture 45" descr="♂_Common_Kingfisher_(Alcedo_atthis)_Photograph_By_Shantanu_Kuveskar,_Mangaon,_Maharashtra,_India.jpg">
                <a:extLst>
                  <a:ext uri="{FF2B5EF4-FFF2-40B4-BE49-F238E27FC236}">
                    <a16:creationId xmlns:a16="http://schemas.microsoft.com/office/drawing/2014/main" id="{4D8BF8EF-F62C-2C42-B278-FCC84CC11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7654" y="1952783"/>
                <a:ext cx="3681078" cy="3681078"/>
              </a:xfrm>
              <a:prstGeom prst="rect">
                <a:avLst/>
              </a:prstGeom>
              <a:effectLst>
                <a:softEdge rad="63500"/>
              </a:effectLst>
            </p:spPr>
          </p:pic>
          <p:sp>
            <p:nvSpPr>
              <p:cNvPr id="47" name="Rectangle 46">
                <a:extLst>
                  <a:ext uri="{FF2B5EF4-FFF2-40B4-BE49-F238E27FC236}">
                    <a16:creationId xmlns:a16="http://schemas.microsoft.com/office/drawing/2014/main" id="{B57FBE34-C76B-2A44-AA2C-F773150F167B}"/>
                  </a:ext>
                </a:extLst>
              </p:cNvPr>
              <p:cNvSpPr/>
              <p:nvPr/>
            </p:nvSpPr>
            <p:spPr>
              <a:xfrm>
                <a:off x="2300764" y="5367238"/>
                <a:ext cx="2010487" cy="276999"/>
              </a:xfrm>
              <a:prstGeom prst="rect">
                <a:avLst/>
              </a:prstGeom>
            </p:spPr>
            <p:txBody>
              <a:bodyPr wrap="none">
                <a:spAutoFit/>
              </a:bodyPr>
              <a:lstStyle/>
              <a:p>
                <a:r>
                  <a:rPr lang="en-US" sz="1200" dirty="0">
                    <a:solidFill>
                      <a:schemeClr val="bg1"/>
                    </a:solidFill>
                    <a:latin typeface="Arial"/>
                    <a:cs typeface="Arial"/>
                  </a:rPr>
                  <a:t>Photo: Shantanu </a:t>
                </a:r>
                <a:r>
                  <a:rPr lang="en-US" sz="1200" dirty="0" err="1">
                    <a:solidFill>
                      <a:schemeClr val="bg1"/>
                    </a:solidFill>
                    <a:latin typeface="Arial"/>
                    <a:cs typeface="Arial"/>
                  </a:rPr>
                  <a:t>Kuveskar</a:t>
                </a:r>
                <a:endParaRPr lang="en-US" sz="1200" dirty="0">
                  <a:solidFill>
                    <a:schemeClr val="bg1"/>
                  </a:solidFill>
                  <a:latin typeface="Arial"/>
                  <a:cs typeface="Arial"/>
                </a:endParaRPr>
              </a:p>
            </p:txBody>
          </p:sp>
        </p:grpSp>
        <p:sp>
          <p:nvSpPr>
            <p:cNvPr id="45" name="Rectangle 44">
              <a:extLst>
                <a:ext uri="{FF2B5EF4-FFF2-40B4-BE49-F238E27FC236}">
                  <a16:creationId xmlns:a16="http://schemas.microsoft.com/office/drawing/2014/main" id="{9EBD0C50-B80C-8A4E-B474-30DA49D9A62F}"/>
                </a:ext>
              </a:extLst>
            </p:cNvPr>
            <p:cNvSpPr/>
            <p:nvPr/>
          </p:nvSpPr>
          <p:spPr>
            <a:xfrm>
              <a:off x="260468" y="1463738"/>
              <a:ext cx="371127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Common kingfisher (</a:t>
              </a:r>
              <a:r>
                <a:rPr lang="en-US" i="1" dirty="0" err="1">
                  <a:latin typeface="Arial" panose="020B0604020202020204" pitchFamily="34" charset="0"/>
                  <a:cs typeface="Arial" panose="020B0604020202020204" pitchFamily="34" charset="0"/>
                </a:rPr>
                <a:t>Alcedo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atthis</a:t>
              </a:r>
              <a:r>
                <a:rPr lang="en-US" dirty="0">
                  <a:latin typeface="Arial" panose="020B0604020202020204" pitchFamily="34" charset="0"/>
                  <a:cs typeface="Arial" panose="020B0604020202020204" pitchFamily="34" charset="0"/>
                </a:rPr>
                <a:t>)</a:t>
              </a:r>
            </a:p>
          </p:txBody>
        </p:sp>
      </p:grpSp>
      <p:sp>
        <p:nvSpPr>
          <p:cNvPr id="48" name="Right Arrow 47">
            <a:extLst>
              <a:ext uri="{FF2B5EF4-FFF2-40B4-BE49-F238E27FC236}">
                <a16:creationId xmlns:a16="http://schemas.microsoft.com/office/drawing/2014/main" id="{C7E9A269-90FA-C74E-B816-17155DD6E0AC}"/>
              </a:ext>
            </a:extLst>
          </p:cNvPr>
          <p:cNvSpPr/>
          <p:nvPr/>
        </p:nvSpPr>
        <p:spPr>
          <a:xfrm rot="20285590">
            <a:off x="4434611" y="2240589"/>
            <a:ext cx="1356266" cy="484632"/>
          </a:xfrm>
          <a:prstGeom prst="rightArrow">
            <a:avLst/>
          </a:prstGeom>
          <a:solidFill>
            <a:srgbClr val="004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711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3D8FBB5-64D9-6440-B94E-B0069686C6B7}"/>
              </a:ext>
            </a:extLst>
          </p:cNvPr>
          <p:cNvGraphicFramePr>
            <a:graphicFrameLocks noGrp="1"/>
          </p:cNvGraphicFramePr>
          <p:nvPr>
            <p:extLst>
              <p:ext uri="{D42A27DB-BD31-4B8C-83A1-F6EECF244321}">
                <p14:modId xmlns:p14="http://schemas.microsoft.com/office/powerpoint/2010/main" val="3500739220"/>
              </p:ext>
            </p:extLst>
          </p:nvPr>
        </p:nvGraphicFramePr>
        <p:xfrm>
          <a:off x="724005" y="2295134"/>
          <a:ext cx="10743989" cy="4254752"/>
        </p:xfrm>
        <a:graphic>
          <a:graphicData uri="http://schemas.openxmlformats.org/drawingml/2006/table">
            <a:tbl>
              <a:tblPr>
                <a:tableStyleId>{616DA210-FB5B-4158-B5E0-FEB733F419BA}</a:tableStyleId>
              </a:tblPr>
              <a:tblGrid>
                <a:gridCol w="5420066">
                  <a:extLst>
                    <a:ext uri="{9D8B030D-6E8A-4147-A177-3AD203B41FA5}">
                      <a16:colId xmlns:a16="http://schemas.microsoft.com/office/drawing/2014/main" val="775866069"/>
                    </a:ext>
                  </a:extLst>
                </a:gridCol>
                <a:gridCol w="5323923">
                  <a:extLst>
                    <a:ext uri="{9D8B030D-6E8A-4147-A177-3AD203B41FA5}">
                      <a16:colId xmlns:a16="http://schemas.microsoft.com/office/drawing/2014/main" val="4253222590"/>
                    </a:ext>
                  </a:extLst>
                </a:gridCol>
              </a:tblGrid>
              <a:tr h="200368">
                <a:tc>
                  <a:txBody>
                    <a:bodyPr/>
                    <a:lstStyle/>
                    <a:p>
                      <a:pPr algn="l" fontAlgn="b"/>
                      <a:r>
                        <a:rPr lang="en-US" sz="1400" b="1" u="none" strike="noStrike" dirty="0">
                          <a:solidFill>
                            <a:schemeClr val="bg1"/>
                          </a:solidFill>
                          <a:effectLst/>
                          <a:latin typeface="Arial" panose="020B0604020202020204" pitchFamily="34" charset="0"/>
                          <a:cs typeface="Arial" panose="020B0604020202020204" pitchFamily="34" charset="0"/>
                        </a:rPr>
                        <a:t> Dataset</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9392" marR="9392" marT="9392" marB="0" anchor="b">
                    <a:solidFill>
                      <a:schemeClr val="tx1"/>
                    </a:solidFill>
                  </a:tcPr>
                </a:tc>
                <a:tc>
                  <a:txBody>
                    <a:bodyPr/>
                    <a:lstStyle/>
                    <a:p>
                      <a:pPr marL="72000" algn="l" fontAlgn="b"/>
                      <a:r>
                        <a:rPr lang="en-US" sz="1400" b="1" u="none" strike="noStrike" dirty="0">
                          <a:solidFill>
                            <a:schemeClr val="bg1"/>
                          </a:solidFill>
                          <a:effectLst/>
                          <a:latin typeface="Arial" panose="020B0604020202020204" pitchFamily="34" charset="0"/>
                          <a:cs typeface="Arial" panose="020B0604020202020204" pitchFamily="34" charset="0"/>
                        </a:rPr>
                        <a:t>Link</a:t>
                      </a:r>
                      <a:endParaRPr lang="en-US" sz="1400" b="1" i="0" u="none" strike="noStrike" dirty="0">
                        <a:solidFill>
                          <a:schemeClr val="bg1"/>
                        </a:solidFill>
                        <a:effectLst/>
                        <a:latin typeface="Arial" panose="020B0604020202020204" pitchFamily="34" charset="0"/>
                        <a:cs typeface="Arial" panose="020B0604020202020204" pitchFamily="34" charset="0"/>
                      </a:endParaRPr>
                    </a:p>
                  </a:txBody>
                  <a:tcPr marL="9392" marR="9392" marT="9392" marB="0" anchor="b">
                    <a:solidFill>
                      <a:schemeClr val="tx1"/>
                    </a:solidFill>
                  </a:tcPr>
                </a:tc>
                <a:extLst>
                  <a:ext uri="{0D108BD9-81ED-4DB2-BD59-A6C34878D82A}">
                    <a16:rowId xmlns:a16="http://schemas.microsoft.com/office/drawing/2014/main" val="1176519077"/>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ArtPortalen</a:t>
                      </a:r>
                      <a:r>
                        <a:rPr lang="en-US" sz="1400" u="none" strike="noStrike" dirty="0">
                          <a:effectLst/>
                          <a:latin typeface="Arial" panose="020B0604020202020204" pitchFamily="34" charset="0"/>
                          <a:cs typeface="Arial" panose="020B0604020202020204" pitchFamily="34" charset="0"/>
                        </a:rPr>
                        <a:t> (Sweden)</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r>
                        <a:rPr lang="en-US" sz="1400" u="none"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hlinkClick r:id="rId3"/>
                        </a:rPr>
                        <a:t>https://www.artportalen.se/</a:t>
                      </a:r>
                      <a:endParaRPr lang="en-US" sz="1400" dirty="0">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670475411"/>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Biodiversity Information Serving Our Nation (BISON)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4"/>
                        </a:rPr>
                        <a:t>https://bison.usgs.gov/</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624751902"/>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BioTime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5"/>
                        </a:rPr>
                        <a:t>http://biotime.st-andrews.ac.uk/home.php</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1957132371"/>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Botanical Information and Ecology Network (BIEN)</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a:effectLst/>
                          <a:latin typeface="Arial" panose="020B0604020202020204" pitchFamily="34" charset="0"/>
                          <a:cs typeface="Arial" panose="020B0604020202020204" pitchFamily="34" charset="0"/>
                          <a:hlinkClick r:id="rId6"/>
                        </a:rPr>
                        <a:t>http://bien.nceas.ucsb.edu/bien/</a:t>
                      </a:r>
                      <a:endParaRPr lang="en-US" sz="1400" b="0" i="0" u="sng" strike="noStrike">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77871326"/>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eBird</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7"/>
                        </a:rPr>
                        <a:t>https://ebird.org/home</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343022966"/>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ForestGEO</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a:effectLst/>
                          <a:latin typeface="Arial" panose="020B0604020202020204" pitchFamily="34" charset="0"/>
                          <a:cs typeface="Arial" panose="020B0604020202020204" pitchFamily="34" charset="0"/>
                          <a:hlinkClick r:id="rId8"/>
                        </a:rPr>
                        <a:t>https://forestgeo.si.edu/</a:t>
                      </a:r>
                      <a:endParaRPr lang="en-US" sz="1400" b="0" i="0" u="sng" strike="noStrike">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1620660954"/>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ForestPlots.net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9"/>
                        </a:rPr>
                        <a:t>https://www.forestplots.net/</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1377997017"/>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Global Biodiversity Information Facility (GBIF)</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0"/>
                        </a:rPr>
                        <a:t>https://www.gbif.org/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734513020"/>
                  </a:ext>
                </a:extLst>
              </a:tr>
              <a:tr h="252000">
                <a:tc>
                  <a:txBody>
                    <a:bodyPr/>
                    <a:lstStyle/>
                    <a:p>
                      <a:pPr algn="l" fontAlgn="b"/>
                      <a:r>
                        <a:rPr lang="en-US" sz="1400" b="0" i="0" u="none" strike="noStrike" dirty="0">
                          <a:solidFill>
                            <a:srgbClr val="000000"/>
                          </a:solidFill>
                          <a:effectLst/>
                          <a:latin typeface="Arial" panose="020B0604020202020204" pitchFamily="34" charset="0"/>
                          <a:cs typeface="Arial" panose="020B0604020202020204" pitchFamily="34" charset="0"/>
                        </a:rPr>
                        <a:t> </a:t>
                      </a:r>
                      <a:r>
                        <a:rPr lang="en-US" sz="1400" b="0" i="0" u="none" strike="noStrike" dirty="0" err="1">
                          <a:solidFill>
                            <a:srgbClr val="000000"/>
                          </a:solidFill>
                          <a:effectLst/>
                          <a:latin typeface="Arial" panose="020B0604020202020204" pitchFamily="34" charset="0"/>
                          <a:cs typeface="Arial" panose="020B0604020202020204" pitchFamily="34" charset="0"/>
                        </a:rPr>
                        <a:t>iNaturalist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dirty="0">
                          <a:latin typeface="Arial" panose="020B0604020202020204" pitchFamily="34" charset="0"/>
                          <a:cs typeface="Arial" panose="020B0604020202020204" pitchFamily="34" charset="0"/>
                          <a:hlinkClick r:id="rId11"/>
                        </a:rPr>
                        <a:t>https://www.inaturalist.org/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260907142"/>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International Union for the Conservation of Nature (IUCN) </a:t>
                      </a:r>
                      <a:r>
                        <a:rPr lang="en-US" sz="1400" u="none" strike="noStrike" dirty="0" err="1">
                          <a:effectLst/>
                          <a:latin typeface="Arial" panose="020B0604020202020204" pitchFamily="34" charset="0"/>
                          <a:cs typeface="Arial" panose="020B0604020202020204" pitchFamily="34" charset="0"/>
                        </a:rPr>
                        <a:t>Redlist</a:t>
                      </a:r>
                      <a:r>
                        <a:rPr lang="en-US" sz="1400" u="none" strike="noStrike" dirty="0">
                          <a:effectLst/>
                          <a:latin typeface="Arial" panose="020B0604020202020204" pitchFamily="34" charset="0"/>
                          <a:cs typeface="Arial" panose="020B0604020202020204" pitchFamily="34" charset="0"/>
                        </a:rPr>
                        <a:t>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2"/>
                        </a:rPr>
                        <a:t>http://www.iucnredlist.org/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634445563"/>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Neotoma</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3"/>
                        </a:rPr>
                        <a:t>https://www.neotomadb.org/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480575931"/>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Paleobiology Database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4"/>
                        </a:rPr>
                        <a:t>https://paleobiodb.org/#/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1638851181"/>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PalmTraits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5"/>
                        </a:rPr>
                        <a:t>https://datadryad.org/stash/dataset/doi:10.5061/dryad.ts45225</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939044247"/>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Phylacine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6"/>
                        </a:rPr>
                        <a:t>https://datadryad.org/stash/dataset/doi:10.5061/dryad.bp26v20</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3389597644"/>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USGS Breeding Bird Survey </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7"/>
                        </a:rPr>
                        <a:t>http://www.pwrc.usgs.gov/BBS/</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886687887"/>
                  </a:ext>
                </a:extLst>
              </a:tr>
              <a:tr h="252000">
                <a:tc>
                  <a:txBody>
                    <a:bodyPr/>
                    <a:lstStyle/>
                    <a:p>
                      <a:pPr algn="l" fontAlgn="b"/>
                      <a:r>
                        <a:rPr lang="en-US" sz="1400" u="none" strike="noStrike" dirty="0">
                          <a:effectLst/>
                          <a:latin typeface="Arial" panose="020B0604020202020204" pitchFamily="34" charset="0"/>
                          <a:cs typeface="Arial" panose="020B0604020202020204" pitchFamily="34" charset="0"/>
                        </a:rPr>
                        <a:t> </a:t>
                      </a:r>
                      <a:r>
                        <a:rPr lang="en-US" sz="1400" u="none" strike="noStrike" dirty="0" err="1">
                          <a:effectLst/>
                          <a:latin typeface="Arial" panose="020B0604020202020204" pitchFamily="34" charset="0"/>
                          <a:cs typeface="Arial" panose="020B0604020202020204" pitchFamily="34" charset="0"/>
                        </a:rPr>
                        <a:t>VertNet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392" marR="9392" marT="9392" marB="0" anchor="b"/>
                </a:tc>
                <a:tc>
                  <a:txBody>
                    <a:bodyPr/>
                    <a:lstStyle/>
                    <a:p>
                      <a:pPr marL="72000" algn="l" fontAlgn="b"/>
                      <a:r>
                        <a:rPr lang="en-US" sz="1400" u="sng" strike="noStrike" dirty="0">
                          <a:effectLst/>
                          <a:latin typeface="Arial" panose="020B0604020202020204" pitchFamily="34" charset="0"/>
                          <a:cs typeface="Arial" panose="020B0604020202020204" pitchFamily="34" charset="0"/>
                          <a:hlinkClick r:id="rId18"/>
                        </a:rPr>
                        <a:t>http://vertnet.org/</a:t>
                      </a:r>
                      <a:endParaRPr lang="en-US" sz="1400" b="0" i="0" u="sng" strike="noStrike" dirty="0">
                        <a:solidFill>
                          <a:srgbClr val="0563C1"/>
                        </a:solidFill>
                        <a:effectLst/>
                        <a:latin typeface="Arial" panose="020B0604020202020204" pitchFamily="34" charset="0"/>
                        <a:cs typeface="Arial" panose="020B0604020202020204" pitchFamily="34" charset="0"/>
                      </a:endParaRPr>
                    </a:p>
                  </a:txBody>
                  <a:tcPr marL="9392" marR="9392" marT="9392" marB="0" anchor="b"/>
                </a:tc>
                <a:extLst>
                  <a:ext uri="{0D108BD9-81ED-4DB2-BD59-A6C34878D82A}">
                    <a16:rowId xmlns:a16="http://schemas.microsoft.com/office/drawing/2014/main" val="209171475"/>
                  </a:ext>
                </a:extLst>
              </a:tr>
            </a:tbl>
          </a:graphicData>
        </a:graphic>
      </p:graphicFrame>
      <p:sp>
        <p:nvSpPr>
          <p:cNvPr id="6" name="Title 1">
            <a:extLst>
              <a:ext uri="{FF2B5EF4-FFF2-40B4-BE49-F238E27FC236}">
                <a16:creationId xmlns:a16="http://schemas.microsoft.com/office/drawing/2014/main" id="{D8FB1309-A35A-9640-B47C-DCA26182C3EF}"/>
              </a:ext>
            </a:extLst>
          </p:cNvPr>
          <p:cNvSpPr>
            <a:spLocks noGrp="1"/>
          </p:cNvSpPr>
          <p:nvPr>
            <p:ph type="title"/>
          </p:nvPr>
        </p:nvSpPr>
        <p:spPr/>
        <p:txBody>
          <a:bodyPr>
            <a:noAutofit/>
          </a:bodyPr>
          <a:lstStyle/>
          <a:p>
            <a:pPr algn="l"/>
            <a:r>
              <a:rPr lang="en-US" sz="4400" dirty="0">
                <a:solidFill>
                  <a:srgbClr val="000000"/>
                </a:solidFill>
              </a:rPr>
              <a:t>Who is where? </a:t>
            </a:r>
          </a:p>
        </p:txBody>
      </p:sp>
      <p:sp>
        <p:nvSpPr>
          <p:cNvPr id="4" name="Rounded Rectangle 3">
            <a:extLst>
              <a:ext uri="{FF2B5EF4-FFF2-40B4-BE49-F238E27FC236}">
                <a16:creationId xmlns:a16="http://schemas.microsoft.com/office/drawing/2014/main" id="{2E459225-7936-3947-82B1-29AC18F957C9}"/>
              </a:ext>
            </a:extLst>
          </p:cNvPr>
          <p:cNvSpPr/>
          <p:nvPr/>
        </p:nvSpPr>
        <p:spPr>
          <a:xfrm>
            <a:off x="6551112" y="274638"/>
            <a:ext cx="3494762" cy="1817209"/>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a:solidFill>
                  <a:schemeClr val="tx1"/>
                </a:solidFill>
                <a:latin typeface="Arial"/>
                <a:cs typeface="Arial"/>
              </a:rPr>
              <a:t>Species observations</a:t>
            </a:r>
          </a:p>
          <a:p>
            <a:pPr marL="285750" indent="-285750">
              <a:buFont typeface="Arial"/>
              <a:buChar char="•"/>
            </a:pPr>
            <a:r>
              <a:rPr lang="en-US" dirty="0">
                <a:solidFill>
                  <a:schemeClr val="tx1"/>
                </a:solidFill>
                <a:latin typeface="Arial"/>
                <a:cs typeface="Arial"/>
              </a:rPr>
              <a:t>Checklists</a:t>
            </a:r>
          </a:p>
          <a:p>
            <a:pPr marL="285750" indent="-285750">
              <a:buFont typeface="Arial"/>
              <a:buChar char="•"/>
            </a:pPr>
            <a:r>
              <a:rPr lang="en-US" dirty="0">
                <a:solidFill>
                  <a:schemeClr val="tx1"/>
                </a:solidFill>
                <a:latin typeface="Arial"/>
                <a:cs typeface="Arial"/>
              </a:rPr>
              <a:t>Other studies</a:t>
            </a:r>
          </a:p>
          <a:p>
            <a:pPr marL="285750" indent="-285750">
              <a:buFont typeface="Arial"/>
              <a:buChar char="•"/>
            </a:pPr>
            <a:r>
              <a:rPr lang="en-US" dirty="0">
                <a:solidFill>
                  <a:schemeClr val="tx1"/>
                </a:solidFill>
                <a:latin typeface="Arial"/>
                <a:cs typeface="Arial"/>
              </a:rPr>
              <a:t>Herbarium collections</a:t>
            </a:r>
          </a:p>
          <a:p>
            <a:pPr marL="285750" indent="-285750">
              <a:buFont typeface="Arial"/>
              <a:buChar char="•"/>
            </a:pPr>
            <a:r>
              <a:rPr lang="en-US" dirty="0">
                <a:solidFill>
                  <a:schemeClr val="tx1"/>
                </a:solidFill>
                <a:latin typeface="Arial"/>
                <a:cs typeface="Arial"/>
              </a:rPr>
              <a:t>Other biological collections</a:t>
            </a:r>
          </a:p>
          <a:p>
            <a:pPr marL="285750" indent="-285750">
              <a:buFont typeface="Arial"/>
              <a:buChar char="•"/>
            </a:pPr>
            <a:r>
              <a:rPr lang="en-US" dirty="0">
                <a:solidFill>
                  <a:schemeClr val="tx1"/>
                </a:solidFill>
                <a:latin typeface="Arial"/>
                <a:cs typeface="Arial"/>
              </a:rPr>
              <a:t>Citizen science</a:t>
            </a:r>
          </a:p>
        </p:txBody>
      </p:sp>
    </p:spTree>
    <p:extLst>
      <p:ext uri="{BB962C8B-B14F-4D97-AF65-F5344CB8AC3E}">
        <p14:creationId xmlns:p14="http://schemas.microsoft.com/office/powerpoint/2010/main" val="4105675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D58573-CD1B-0740-B121-48B066B150D6}"/>
              </a:ext>
            </a:extLst>
          </p:cNvPr>
          <p:cNvPicPr>
            <a:picLocks noChangeAspect="1"/>
          </p:cNvPicPr>
          <p:nvPr/>
        </p:nvPicPr>
        <p:blipFill>
          <a:blip r:embed="rId3"/>
          <a:stretch>
            <a:fillRect/>
          </a:stretch>
        </p:blipFill>
        <p:spPr>
          <a:xfrm>
            <a:off x="102099" y="2069522"/>
            <a:ext cx="6260494" cy="3710911"/>
          </a:xfrm>
          <a:prstGeom prst="rect">
            <a:avLst/>
          </a:prstGeom>
        </p:spPr>
      </p:pic>
      <p:pic>
        <p:nvPicPr>
          <p:cNvPr id="4" name="Picture 3">
            <a:extLst>
              <a:ext uri="{FF2B5EF4-FFF2-40B4-BE49-F238E27FC236}">
                <a16:creationId xmlns:a16="http://schemas.microsoft.com/office/drawing/2014/main" id="{D7D1298F-0805-B14F-840B-DA7318F261BB}"/>
              </a:ext>
            </a:extLst>
          </p:cNvPr>
          <p:cNvPicPr>
            <a:picLocks noChangeAspect="1"/>
          </p:cNvPicPr>
          <p:nvPr/>
        </p:nvPicPr>
        <p:blipFill>
          <a:blip r:embed="rId4"/>
          <a:stretch>
            <a:fillRect/>
          </a:stretch>
        </p:blipFill>
        <p:spPr>
          <a:xfrm>
            <a:off x="6362593" y="2069522"/>
            <a:ext cx="5724432" cy="3629810"/>
          </a:xfrm>
          <a:prstGeom prst="rect">
            <a:avLst/>
          </a:prstGeom>
        </p:spPr>
      </p:pic>
      <p:sp>
        <p:nvSpPr>
          <p:cNvPr id="5" name="Oval 4">
            <a:extLst>
              <a:ext uri="{FF2B5EF4-FFF2-40B4-BE49-F238E27FC236}">
                <a16:creationId xmlns:a16="http://schemas.microsoft.com/office/drawing/2014/main" id="{B3BB7E34-73F7-B34E-8E51-01B0D82F4424}"/>
              </a:ext>
            </a:extLst>
          </p:cNvPr>
          <p:cNvSpPr/>
          <p:nvPr/>
        </p:nvSpPr>
        <p:spPr>
          <a:xfrm>
            <a:off x="6362592" y="1830164"/>
            <a:ext cx="630811" cy="6871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B56545-39FA-FF4C-B879-D0B5C8657DC4}"/>
              </a:ext>
            </a:extLst>
          </p:cNvPr>
          <p:cNvSpPr/>
          <p:nvPr/>
        </p:nvSpPr>
        <p:spPr>
          <a:xfrm>
            <a:off x="102099" y="1803343"/>
            <a:ext cx="733415" cy="71394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8E62A9-2CE4-D646-B0A7-06BD7E738F5B}"/>
              </a:ext>
            </a:extLst>
          </p:cNvPr>
          <p:cNvSpPr txBox="1"/>
          <p:nvPr/>
        </p:nvSpPr>
        <p:spPr>
          <a:xfrm>
            <a:off x="1209837" y="1671151"/>
            <a:ext cx="4045018" cy="553998"/>
          </a:xfrm>
          <a:prstGeom prst="rect">
            <a:avLst/>
          </a:prstGeom>
          <a:noFill/>
        </p:spPr>
        <p:txBody>
          <a:bodyPr wrap="none" rtlCol="0">
            <a:spAutoFit/>
          </a:bodyPr>
          <a:lstStyle/>
          <a:p>
            <a:r>
              <a:rPr lang="en-US" sz="3000" b="1" dirty="0">
                <a:latin typeface="Arial"/>
                <a:cs typeface="Arial"/>
              </a:rPr>
              <a:t>Taxonomic Coverage</a:t>
            </a:r>
          </a:p>
        </p:txBody>
      </p:sp>
      <p:sp>
        <p:nvSpPr>
          <p:cNvPr id="12" name="TextBox 11">
            <a:extLst>
              <a:ext uri="{FF2B5EF4-FFF2-40B4-BE49-F238E27FC236}">
                <a16:creationId xmlns:a16="http://schemas.microsoft.com/office/drawing/2014/main" id="{61970E88-FEA0-F147-AB3B-E0793BE3521D}"/>
              </a:ext>
            </a:extLst>
          </p:cNvPr>
          <p:cNvSpPr txBox="1"/>
          <p:nvPr/>
        </p:nvSpPr>
        <p:spPr>
          <a:xfrm>
            <a:off x="7134332" y="1671151"/>
            <a:ext cx="4180953" cy="553998"/>
          </a:xfrm>
          <a:prstGeom prst="rect">
            <a:avLst/>
          </a:prstGeom>
          <a:noFill/>
        </p:spPr>
        <p:txBody>
          <a:bodyPr wrap="none" rtlCol="0">
            <a:spAutoFit/>
          </a:bodyPr>
          <a:lstStyle/>
          <a:p>
            <a:r>
              <a:rPr lang="en-US" sz="3000" b="1" dirty="0">
                <a:latin typeface="Arial"/>
                <a:cs typeface="Arial"/>
              </a:rPr>
              <a:t>Geographic Coverage</a:t>
            </a:r>
          </a:p>
        </p:txBody>
      </p:sp>
      <p:sp>
        <p:nvSpPr>
          <p:cNvPr id="17" name="Rectangle 16">
            <a:extLst>
              <a:ext uri="{FF2B5EF4-FFF2-40B4-BE49-F238E27FC236}">
                <a16:creationId xmlns:a16="http://schemas.microsoft.com/office/drawing/2014/main" id="{AF686F74-6B86-B947-BC33-4F28E323823E}"/>
              </a:ext>
            </a:extLst>
          </p:cNvPr>
          <p:cNvSpPr/>
          <p:nvPr/>
        </p:nvSpPr>
        <p:spPr>
          <a:xfrm>
            <a:off x="102099" y="6259191"/>
            <a:ext cx="8740687" cy="523220"/>
          </a:xfrm>
          <a:prstGeom prst="rect">
            <a:avLst/>
          </a:prstGeom>
        </p:spPr>
        <p:txBody>
          <a:bodyPr wrap="square">
            <a:spAutoFit/>
          </a:bodyPr>
          <a:lstStyle/>
          <a:p>
            <a:r>
              <a:rPr lang="en-US" sz="1400" dirty="0">
                <a:solidFill>
                  <a:srgbClr val="1C1D1E"/>
                </a:solidFill>
                <a:latin typeface="Arial" panose="020B0604020202020204" pitchFamily="34" charset="0"/>
                <a:cs typeface="Arial" panose="020B0604020202020204" pitchFamily="34" charset="0"/>
              </a:rPr>
              <a:t>Meyer </a:t>
            </a:r>
            <a:r>
              <a:rPr lang="en-US" sz="1400" i="1" dirty="0">
                <a:solidFill>
                  <a:srgbClr val="1C1D1E"/>
                </a:solidFill>
                <a:latin typeface="Arial" panose="020B0604020202020204" pitchFamily="34" charset="0"/>
                <a:cs typeface="Arial" panose="020B0604020202020204" pitchFamily="34" charset="0"/>
              </a:rPr>
              <a:t>et al. </a:t>
            </a:r>
            <a:r>
              <a:rPr lang="en-US" sz="1400" dirty="0">
                <a:solidFill>
                  <a:srgbClr val="1C1D1E"/>
                </a:solidFill>
                <a:latin typeface="Arial" panose="020B0604020202020204" pitchFamily="34" charset="0"/>
                <a:cs typeface="Arial" panose="020B0604020202020204" pitchFamily="34" charset="0"/>
              </a:rPr>
              <a:t>(2016) Multidimensional biases, gaps and uncertainties in global plant occurrence information. Ecology Letters, 19: 992-1006. doi:</a:t>
            </a:r>
            <a:r>
              <a:rPr lang="en-US" sz="1400" dirty="0">
                <a:solidFill>
                  <a:srgbClr val="005274"/>
                </a:solidFill>
                <a:latin typeface="Arial" panose="020B0604020202020204" pitchFamily="34" charset="0"/>
                <a:cs typeface="Arial" panose="020B0604020202020204" pitchFamily="34" charset="0"/>
                <a:hlinkClick r:id="rId5"/>
              </a:rPr>
              <a:t>10.1111/ele.12624</a:t>
            </a:r>
            <a:endParaRPr lang="en-US" sz="1400" dirty="0">
              <a:latin typeface="Arial" panose="020B0604020202020204" pitchFamily="34" charset="0"/>
              <a:cs typeface="Arial" panose="020B0604020202020204" pitchFamily="34" charset="0"/>
            </a:endParaRPr>
          </a:p>
        </p:txBody>
      </p:sp>
      <p:sp>
        <p:nvSpPr>
          <p:cNvPr id="18" name="Title 1">
            <a:extLst>
              <a:ext uri="{FF2B5EF4-FFF2-40B4-BE49-F238E27FC236}">
                <a16:creationId xmlns:a16="http://schemas.microsoft.com/office/drawing/2014/main" id="{8C72A7C7-3FD1-BE44-8516-EB6C15F9C3FE}"/>
              </a:ext>
            </a:extLst>
          </p:cNvPr>
          <p:cNvSpPr>
            <a:spLocks noGrp="1"/>
          </p:cNvSpPr>
          <p:nvPr>
            <p:ph type="title"/>
          </p:nvPr>
        </p:nvSpPr>
        <p:spPr>
          <a:xfrm>
            <a:off x="196537" y="126881"/>
            <a:ext cx="9708524" cy="1143000"/>
          </a:xfrm>
        </p:spPr>
        <p:txBody>
          <a:bodyPr>
            <a:noAutofit/>
          </a:bodyPr>
          <a:lstStyle/>
          <a:p>
            <a:pPr algn="l"/>
            <a:r>
              <a:rPr lang="en-US" sz="4400" dirty="0">
                <a:solidFill>
                  <a:srgbClr val="000000"/>
                </a:solidFill>
              </a:rPr>
              <a:t>Who is where? </a:t>
            </a:r>
          </a:p>
        </p:txBody>
      </p:sp>
      <p:sp>
        <p:nvSpPr>
          <p:cNvPr id="13" name="Rounded Rectangle 12">
            <a:extLst>
              <a:ext uri="{FF2B5EF4-FFF2-40B4-BE49-F238E27FC236}">
                <a16:creationId xmlns:a16="http://schemas.microsoft.com/office/drawing/2014/main" id="{5457E914-D874-CA48-993F-B74A658AE330}"/>
              </a:ext>
            </a:extLst>
          </p:cNvPr>
          <p:cNvSpPr/>
          <p:nvPr/>
        </p:nvSpPr>
        <p:spPr>
          <a:xfrm>
            <a:off x="5649238" y="274638"/>
            <a:ext cx="6125228" cy="802929"/>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a:cs typeface="Arial"/>
              </a:rPr>
              <a:t>Occurrence records are biased / incomplete samples in terms of taxonomy, geography, and time </a:t>
            </a:r>
          </a:p>
        </p:txBody>
      </p:sp>
    </p:spTree>
    <p:extLst>
      <p:ext uri="{BB962C8B-B14F-4D97-AF65-F5344CB8AC3E}">
        <p14:creationId xmlns:p14="http://schemas.microsoft.com/office/powerpoint/2010/main" val="759121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in on *Birds Lovers">
            <a:extLst>
              <a:ext uri="{FF2B5EF4-FFF2-40B4-BE49-F238E27FC236}">
                <a16:creationId xmlns:a16="http://schemas.microsoft.com/office/drawing/2014/main" id="{5D29D2B3-57D8-FD4B-B5A5-0F68944BA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6637" y="0"/>
            <a:ext cx="3535363"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4CDBA7C1-C658-8A4B-AEC7-4533B3826860}"/>
              </a:ext>
            </a:extLst>
          </p:cNvPr>
          <p:cNvGrpSpPr/>
          <p:nvPr/>
        </p:nvGrpSpPr>
        <p:grpSpPr>
          <a:xfrm>
            <a:off x="218837" y="1062503"/>
            <a:ext cx="8230778" cy="5182172"/>
            <a:chOff x="268941" y="699248"/>
            <a:chExt cx="8230778" cy="5182172"/>
          </a:xfrm>
        </p:grpSpPr>
        <p:pic>
          <p:nvPicPr>
            <p:cNvPr id="6" name="Picture 5">
              <a:extLst>
                <a:ext uri="{FF2B5EF4-FFF2-40B4-BE49-F238E27FC236}">
                  <a16:creationId xmlns:a16="http://schemas.microsoft.com/office/drawing/2014/main" id="{D4D501E5-5EF4-6446-84FC-1208C050F70D}"/>
                </a:ext>
              </a:extLst>
            </p:cNvPr>
            <p:cNvPicPr>
              <a:picLocks noChangeAspect="1"/>
            </p:cNvPicPr>
            <p:nvPr/>
          </p:nvPicPr>
          <p:blipFill rotWithShape="1">
            <a:blip r:embed="rId3"/>
            <a:srcRect t="1213"/>
            <a:stretch/>
          </p:blipFill>
          <p:spPr>
            <a:xfrm>
              <a:off x="268941" y="711939"/>
              <a:ext cx="8206296" cy="5169481"/>
            </a:xfrm>
            <a:prstGeom prst="rect">
              <a:avLst/>
            </a:prstGeom>
          </p:spPr>
        </p:pic>
        <p:sp>
          <p:nvSpPr>
            <p:cNvPr id="7" name="Rectangle 6">
              <a:extLst>
                <a:ext uri="{FF2B5EF4-FFF2-40B4-BE49-F238E27FC236}">
                  <a16:creationId xmlns:a16="http://schemas.microsoft.com/office/drawing/2014/main" id="{BAD6B298-64A1-FE4A-944C-B5A0731C5DB1}"/>
                </a:ext>
              </a:extLst>
            </p:cNvPr>
            <p:cNvSpPr/>
            <p:nvPr/>
          </p:nvSpPr>
          <p:spPr>
            <a:xfrm>
              <a:off x="7153217" y="699248"/>
              <a:ext cx="1346502" cy="6979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Rounded Rectangle 8">
            <a:extLst>
              <a:ext uri="{FF2B5EF4-FFF2-40B4-BE49-F238E27FC236}">
                <a16:creationId xmlns:a16="http://schemas.microsoft.com/office/drawing/2014/main" id="{45BFEA8F-1B9B-D047-B759-7B29CA1CE74A}"/>
              </a:ext>
            </a:extLst>
          </p:cNvPr>
          <p:cNvSpPr/>
          <p:nvPr/>
        </p:nvSpPr>
        <p:spPr>
          <a:xfrm>
            <a:off x="218837" y="376351"/>
            <a:ext cx="6884276" cy="461665"/>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latin typeface="Arial"/>
                <a:cs typeface="Arial"/>
              </a:rPr>
              <a:t>Understanding distributions is critical for conservation</a:t>
            </a:r>
          </a:p>
        </p:txBody>
      </p:sp>
    </p:spTree>
    <p:extLst>
      <p:ext uri="{BB962C8B-B14F-4D97-AF65-F5344CB8AC3E}">
        <p14:creationId xmlns:p14="http://schemas.microsoft.com/office/powerpoint/2010/main" val="1166008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E4F2-AA33-1A41-B98B-E6BB2B24F360}"/>
              </a:ext>
            </a:extLst>
          </p:cNvPr>
          <p:cNvSpPr>
            <a:spLocks noGrp="1"/>
          </p:cNvSpPr>
          <p:nvPr>
            <p:ph type="title"/>
          </p:nvPr>
        </p:nvSpPr>
        <p:spPr/>
        <p:txBody>
          <a:bodyPr>
            <a:normAutofit/>
          </a:bodyPr>
          <a:lstStyle/>
          <a:p>
            <a:r>
              <a:rPr lang="en-US" dirty="0"/>
              <a:t>Course overview</a:t>
            </a:r>
          </a:p>
        </p:txBody>
      </p:sp>
      <p:sp>
        <p:nvSpPr>
          <p:cNvPr id="3" name="Content Placeholder 2">
            <a:extLst>
              <a:ext uri="{FF2B5EF4-FFF2-40B4-BE49-F238E27FC236}">
                <a16:creationId xmlns:a16="http://schemas.microsoft.com/office/drawing/2014/main" id="{0EDE371A-EAB8-3642-A3D9-727C55EAF805}"/>
              </a:ext>
            </a:extLst>
          </p:cNvPr>
          <p:cNvSpPr>
            <a:spLocks noGrp="1"/>
          </p:cNvSpPr>
          <p:nvPr>
            <p:ph idx="1"/>
          </p:nvPr>
        </p:nvSpPr>
        <p:spPr/>
        <p:txBody>
          <a:bodyPr>
            <a:normAutofit/>
          </a:bodyPr>
          <a:lstStyle/>
          <a:p>
            <a:pPr marL="342900" indent="-342900">
              <a:spcAft>
                <a:spcPts val="600"/>
              </a:spcAft>
              <a:buFont typeface="Arial" panose="020B0604020202020204" pitchFamily="34" charset="0"/>
              <a:buChar char="•"/>
            </a:pPr>
            <a:r>
              <a:rPr lang="en-US" sz="2400" dirty="0"/>
              <a:t>3 day short course with emphasis on practical exercises</a:t>
            </a:r>
          </a:p>
          <a:p>
            <a:pPr marL="342900" indent="-342900">
              <a:spcAft>
                <a:spcPts val="600"/>
              </a:spcAft>
              <a:buFont typeface="Arial" panose="020B0604020202020204" pitchFamily="34" charset="0"/>
              <a:buChar char="•"/>
            </a:pPr>
            <a:r>
              <a:rPr lang="en-US" sz="2400" dirty="0"/>
              <a:t>General understanding of main concepts + hands-on experience</a:t>
            </a:r>
          </a:p>
          <a:p>
            <a:pPr marL="342900" indent="-342900">
              <a:spcAft>
                <a:spcPts val="600"/>
              </a:spcAft>
              <a:buFont typeface="Arial" panose="020B0604020202020204" pitchFamily="34" charset="0"/>
              <a:buChar char="•"/>
            </a:pPr>
            <a:r>
              <a:rPr lang="en-US" sz="2400" dirty="0"/>
              <a:t>Use these days as a spring board for continued learning</a:t>
            </a:r>
          </a:p>
        </p:txBody>
      </p:sp>
      <p:grpSp>
        <p:nvGrpSpPr>
          <p:cNvPr id="7" name="Group 6">
            <a:extLst>
              <a:ext uri="{FF2B5EF4-FFF2-40B4-BE49-F238E27FC236}">
                <a16:creationId xmlns:a16="http://schemas.microsoft.com/office/drawing/2014/main" id="{F6C7A645-5629-DD40-9788-1B7058C1600E}"/>
              </a:ext>
            </a:extLst>
          </p:cNvPr>
          <p:cNvGrpSpPr/>
          <p:nvPr/>
        </p:nvGrpSpPr>
        <p:grpSpPr>
          <a:xfrm>
            <a:off x="446476" y="3429000"/>
            <a:ext cx="4669262" cy="3240441"/>
            <a:chOff x="446476" y="3429000"/>
            <a:chExt cx="4669262" cy="3240441"/>
          </a:xfrm>
        </p:grpSpPr>
        <p:pic>
          <p:nvPicPr>
            <p:cNvPr id="5122" name="Picture 2" descr="Springboard GIFs - Get the best gif on GIFER">
              <a:extLst>
                <a:ext uri="{FF2B5EF4-FFF2-40B4-BE49-F238E27FC236}">
                  <a16:creationId xmlns:a16="http://schemas.microsoft.com/office/drawing/2014/main" id="{3C83D553-5622-E244-9A03-53C3EE14C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297" y="3429000"/>
              <a:ext cx="3240441" cy="3240441"/>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465E8E-C7DC-8641-A26A-045E026E7081}"/>
                </a:ext>
              </a:extLst>
            </p:cNvPr>
            <p:cNvSpPr txBox="1"/>
            <p:nvPr/>
          </p:nvSpPr>
          <p:spPr>
            <a:xfrm>
              <a:off x="446476" y="4387498"/>
              <a:ext cx="1495922" cy="1323439"/>
            </a:xfrm>
            <a:prstGeom prst="rect">
              <a:avLst/>
            </a:prstGeom>
            <a:noFill/>
          </p:spPr>
          <p:txBody>
            <a:bodyPr wrap="none" rtlCol="0">
              <a:spAutoFit/>
            </a:bodyPr>
            <a:lstStyle/>
            <a:p>
              <a:r>
                <a:rPr lang="en-US" sz="4000" dirty="0">
                  <a:solidFill>
                    <a:srgbClr val="0070C0"/>
                  </a:solidFill>
                  <a:latin typeface="Arial" panose="020B0604020202020204" pitchFamily="34" charset="0"/>
                  <a:cs typeface="Arial" panose="020B0604020202020204" pitchFamily="34" charset="0"/>
                </a:rPr>
                <a:t>Like </a:t>
              </a:r>
            </a:p>
            <a:p>
              <a:r>
                <a:rPr lang="en-US" sz="4000" dirty="0">
                  <a:solidFill>
                    <a:srgbClr val="0070C0"/>
                  </a:solidFill>
                  <a:latin typeface="Arial" panose="020B0604020202020204" pitchFamily="34" charset="0"/>
                  <a:cs typeface="Arial" panose="020B0604020202020204" pitchFamily="34" charset="0"/>
                </a:rPr>
                <a:t>this…</a:t>
              </a:r>
            </a:p>
          </p:txBody>
        </p:sp>
      </p:grpSp>
      <p:grpSp>
        <p:nvGrpSpPr>
          <p:cNvPr id="9" name="Group 8">
            <a:extLst>
              <a:ext uri="{FF2B5EF4-FFF2-40B4-BE49-F238E27FC236}">
                <a16:creationId xmlns:a16="http://schemas.microsoft.com/office/drawing/2014/main" id="{FB6919D6-E3F7-4842-B997-BD942948CEF9}"/>
              </a:ext>
            </a:extLst>
          </p:cNvPr>
          <p:cNvGrpSpPr/>
          <p:nvPr/>
        </p:nvGrpSpPr>
        <p:grpSpPr>
          <a:xfrm>
            <a:off x="5346349" y="3429000"/>
            <a:ext cx="6472385" cy="3240441"/>
            <a:chOff x="5346349" y="3429000"/>
            <a:chExt cx="6472385" cy="3240441"/>
          </a:xfrm>
        </p:grpSpPr>
        <p:pic>
          <p:nvPicPr>
            <p:cNvPr id="4" name="Picture 2" descr="Catapult falta springboard GIF on GIFER - by Nightseeker">
              <a:extLst>
                <a:ext uri="{FF2B5EF4-FFF2-40B4-BE49-F238E27FC236}">
                  <a16:creationId xmlns:a16="http://schemas.microsoft.com/office/drawing/2014/main" id="{19400D05-9FBA-FC41-AF66-4D215D9542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654"/>
            <a:stretch/>
          </p:blipFill>
          <p:spPr bwMode="auto">
            <a:xfrm>
              <a:off x="5346349" y="3429000"/>
              <a:ext cx="4970354" cy="3240441"/>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12926ED-4A3A-EB4E-8D49-B7E336C992D7}"/>
                </a:ext>
              </a:extLst>
            </p:cNvPr>
            <p:cNvSpPr txBox="1"/>
            <p:nvPr/>
          </p:nvSpPr>
          <p:spPr>
            <a:xfrm>
              <a:off x="10322812" y="4079722"/>
              <a:ext cx="1495922" cy="1938992"/>
            </a:xfrm>
            <a:prstGeom prst="rect">
              <a:avLst/>
            </a:prstGeom>
            <a:noFill/>
          </p:spPr>
          <p:txBody>
            <a:bodyPr wrap="none" rtlCol="0">
              <a:spAutoFit/>
            </a:bodyPr>
            <a:lstStyle/>
            <a:p>
              <a:r>
                <a:rPr lang="en-US" sz="4000" dirty="0">
                  <a:solidFill>
                    <a:srgbClr val="0070C0"/>
                  </a:solidFill>
                  <a:latin typeface="Arial" panose="020B0604020202020204" pitchFamily="34" charset="0"/>
                  <a:cs typeface="Arial" panose="020B0604020202020204" pitchFamily="34" charset="0"/>
                </a:rPr>
                <a:t>Not </a:t>
              </a:r>
            </a:p>
            <a:p>
              <a:r>
                <a:rPr lang="en-US" sz="4000" dirty="0">
                  <a:solidFill>
                    <a:srgbClr val="0070C0"/>
                  </a:solidFill>
                  <a:latin typeface="Arial" panose="020B0604020202020204" pitchFamily="34" charset="0"/>
                  <a:cs typeface="Arial" panose="020B0604020202020204" pitchFamily="34" charset="0"/>
                </a:rPr>
                <a:t>like </a:t>
              </a:r>
            </a:p>
            <a:p>
              <a:r>
                <a:rPr lang="en-US" sz="4000" dirty="0">
                  <a:solidFill>
                    <a:srgbClr val="0070C0"/>
                  </a:solidFill>
                  <a:latin typeface="Arial" panose="020B0604020202020204" pitchFamily="34" charset="0"/>
                  <a:cs typeface="Arial" panose="020B0604020202020204" pitchFamily="34" charset="0"/>
                </a:rPr>
                <a:t>this…</a:t>
              </a:r>
            </a:p>
          </p:txBody>
        </p:sp>
      </p:grpSp>
    </p:spTree>
    <p:extLst>
      <p:ext uri="{BB962C8B-B14F-4D97-AF65-F5344CB8AC3E}">
        <p14:creationId xmlns:p14="http://schemas.microsoft.com/office/powerpoint/2010/main" val="82675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EAA3A-44C8-684F-A18D-7F75B8EF741D}"/>
              </a:ext>
            </a:extLst>
          </p:cNvPr>
          <p:cNvPicPr>
            <a:picLocks noChangeAspect="1"/>
          </p:cNvPicPr>
          <p:nvPr/>
        </p:nvPicPr>
        <p:blipFill>
          <a:blip r:embed="rId2"/>
          <a:stretch>
            <a:fillRect/>
          </a:stretch>
        </p:blipFill>
        <p:spPr>
          <a:xfrm>
            <a:off x="521109" y="0"/>
            <a:ext cx="11149781" cy="6858000"/>
          </a:xfrm>
          <a:prstGeom prst="rect">
            <a:avLst/>
          </a:prstGeom>
        </p:spPr>
      </p:pic>
      <p:sp>
        <p:nvSpPr>
          <p:cNvPr id="4" name="Freeform 3">
            <a:extLst>
              <a:ext uri="{FF2B5EF4-FFF2-40B4-BE49-F238E27FC236}">
                <a16:creationId xmlns:a16="http://schemas.microsoft.com/office/drawing/2014/main" id="{8B178449-01FF-934C-83DC-B9E49D5E03D0}"/>
              </a:ext>
            </a:extLst>
          </p:cNvPr>
          <p:cNvSpPr/>
          <p:nvPr/>
        </p:nvSpPr>
        <p:spPr>
          <a:xfrm rot="21435451">
            <a:off x="7156299" y="3945054"/>
            <a:ext cx="486663" cy="159875"/>
          </a:xfrm>
          <a:custGeom>
            <a:avLst/>
            <a:gdLst>
              <a:gd name="connsiteX0" fmla="*/ 933855 w 1569395"/>
              <a:gd name="connsiteY0" fmla="*/ 64851 h 515566"/>
              <a:gd name="connsiteX1" fmla="*/ 859276 w 1569395"/>
              <a:gd name="connsiteY1" fmla="*/ 71336 h 515566"/>
              <a:gd name="connsiteX2" fmla="*/ 833336 w 1569395"/>
              <a:gd name="connsiteY2" fmla="*/ 74579 h 515566"/>
              <a:gd name="connsiteX3" fmla="*/ 648510 w 1569395"/>
              <a:gd name="connsiteY3" fmla="*/ 74579 h 515566"/>
              <a:gd name="connsiteX4" fmla="*/ 625812 w 1569395"/>
              <a:gd name="connsiteY4" fmla="*/ 81064 h 515566"/>
              <a:gd name="connsiteX5" fmla="*/ 606357 w 1569395"/>
              <a:gd name="connsiteY5" fmla="*/ 94034 h 515566"/>
              <a:gd name="connsiteX6" fmla="*/ 586902 w 1569395"/>
              <a:gd name="connsiteY6" fmla="*/ 100519 h 515566"/>
              <a:gd name="connsiteX7" fmla="*/ 557719 w 1569395"/>
              <a:gd name="connsiteY7" fmla="*/ 116732 h 515566"/>
              <a:gd name="connsiteX8" fmla="*/ 544749 w 1569395"/>
              <a:gd name="connsiteY8" fmla="*/ 119974 h 515566"/>
              <a:gd name="connsiteX9" fmla="*/ 535021 w 1569395"/>
              <a:gd name="connsiteY9" fmla="*/ 129702 h 515566"/>
              <a:gd name="connsiteX10" fmla="*/ 525293 w 1569395"/>
              <a:gd name="connsiteY10" fmla="*/ 132945 h 515566"/>
              <a:gd name="connsiteX11" fmla="*/ 515566 w 1569395"/>
              <a:gd name="connsiteY11" fmla="*/ 139430 h 515566"/>
              <a:gd name="connsiteX12" fmla="*/ 483140 w 1569395"/>
              <a:gd name="connsiteY12" fmla="*/ 149157 h 515566"/>
              <a:gd name="connsiteX13" fmla="*/ 473412 w 1569395"/>
              <a:gd name="connsiteY13" fmla="*/ 152400 h 515566"/>
              <a:gd name="connsiteX14" fmla="*/ 460442 w 1569395"/>
              <a:gd name="connsiteY14" fmla="*/ 155643 h 515566"/>
              <a:gd name="connsiteX15" fmla="*/ 440987 w 1569395"/>
              <a:gd name="connsiteY15" fmla="*/ 162128 h 515566"/>
              <a:gd name="connsiteX16" fmla="*/ 431259 w 1569395"/>
              <a:gd name="connsiteY16" fmla="*/ 168613 h 515566"/>
              <a:gd name="connsiteX17" fmla="*/ 415046 w 1569395"/>
              <a:gd name="connsiteY17" fmla="*/ 171855 h 515566"/>
              <a:gd name="connsiteX18" fmla="*/ 402076 w 1569395"/>
              <a:gd name="connsiteY18" fmla="*/ 178340 h 515566"/>
              <a:gd name="connsiteX19" fmla="*/ 382621 w 1569395"/>
              <a:gd name="connsiteY19" fmla="*/ 184826 h 515566"/>
              <a:gd name="connsiteX20" fmla="*/ 359923 w 1569395"/>
              <a:gd name="connsiteY20" fmla="*/ 194553 h 515566"/>
              <a:gd name="connsiteX21" fmla="*/ 324255 w 1569395"/>
              <a:gd name="connsiteY21" fmla="*/ 204281 h 515566"/>
              <a:gd name="connsiteX22" fmla="*/ 304800 w 1569395"/>
              <a:gd name="connsiteY22" fmla="*/ 210766 h 515566"/>
              <a:gd name="connsiteX23" fmla="*/ 282102 w 1569395"/>
              <a:gd name="connsiteY23" fmla="*/ 220494 h 515566"/>
              <a:gd name="connsiteX24" fmla="*/ 265889 w 1569395"/>
              <a:gd name="connsiteY24" fmla="*/ 226979 h 515566"/>
              <a:gd name="connsiteX25" fmla="*/ 246434 w 1569395"/>
              <a:gd name="connsiteY25" fmla="*/ 233464 h 515566"/>
              <a:gd name="connsiteX26" fmla="*/ 233463 w 1569395"/>
              <a:gd name="connsiteY26" fmla="*/ 239949 h 515566"/>
              <a:gd name="connsiteX27" fmla="*/ 210766 w 1569395"/>
              <a:gd name="connsiteY27" fmla="*/ 246434 h 515566"/>
              <a:gd name="connsiteX28" fmla="*/ 201038 w 1569395"/>
              <a:gd name="connsiteY28" fmla="*/ 252919 h 515566"/>
              <a:gd name="connsiteX29" fmla="*/ 191310 w 1569395"/>
              <a:gd name="connsiteY29" fmla="*/ 256162 h 515566"/>
              <a:gd name="connsiteX30" fmla="*/ 181583 w 1569395"/>
              <a:gd name="connsiteY30" fmla="*/ 262647 h 515566"/>
              <a:gd name="connsiteX31" fmla="*/ 175097 w 1569395"/>
              <a:gd name="connsiteY31" fmla="*/ 269132 h 515566"/>
              <a:gd name="connsiteX32" fmla="*/ 165370 w 1569395"/>
              <a:gd name="connsiteY32" fmla="*/ 272374 h 515566"/>
              <a:gd name="connsiteX33" fmla="*/ 149157 w 1569395"/>
              <a:gd name="connsiteY33" fmla="*/ 285345 h 515566"/>
              <a:gd name="connsiteX34" fmla="*/ 123217 w 1569395"/>
              <a:gd name="connsiteY34" fmla="*/ 291830 h 515566"/>
              <a:gd name="connsiteX35" fmla="*/ 103761 w 1569395"/>
              <a:gd name="connsiteY35" fmla="*/ 304800 h 515566"/>
              <a:gd name="connsiteX36" fmla="*/ 84306 w 1569395"/>
              <a:gd name="connsiteY36" fmla="*/ 317770 h 515566"/>
              <a:gd name="connsiteX37" fmla="*/ 64851 w 1569395"/>
              <a:gd name="connsiteY37" fmla="*/ 330740 h 515566"/>
              <a:gd name="connsiteX38" fmla="*/ 42153 w 1569395"/>
              <a:gd name="connsiteY38" fmla="*/ 350196 h 515566"/>
              <a:gd name="connsiteX39" fmla="*/ 32425 w 1569395"/>
              <a:gd name="connsiteY39" fmla="*/ 353438 h 515566"/>
              <a:gd name="connsiteX40" fmla="*/ 22697 w 1569395"/>
              <a:gd name="connsiteY40" fmla="*/ 359923 h 515566"/>
              <a:gd name="connsiteX41" fmla="*/ 9727 w 1569395"/>
              <a:gd name="connsiteY41" fmla="*/ 379379 h 515566"/>
              <a:gd name="connsiteX42" fmla="*/ 3242 w 1569395"/>
              <a:gd name="connsiteY42" fmla="*/ 398834 h 515566"/>
              <a:gd name="connsiteX43" fmla="*/ 0 w 1569395"/>
              <a:gd name="connsiteY43" fmla="*/ 408562 h 515566"/>
              <a:gd name="connsiteX44" fmla="*/ 3242 w 1569395"/>
              <a:gd name="connsiteY44" fmla="*/ 450715 h 515566"/>
              <a:gd name="connsiteX45" fmla="*/ 16212 w 1569395"/>
              <a:gd name="connsiteY45" fmla="*/ 470170 h 515566"/>
              <a:gd name="connsiteX46" fmla="*/ 29183 w 1569395"/>
              <a:gd name="connsiteY46" fmla="*/ 486383 h 515566"/>
              <a:gd name="connsiteX47" fmla="*/ 58366 w 1569395"/>
              <a:gd name="connsiteY47" fmla="*/ 502596 h 515566"/>
              <a:gd name="connsiteX48" fmla="*/ 77821 w 1569395"/>
              <a:gd name="connsiteY48" fmla="*/ 515566 h 515566"/>
              <a:gd name="connsiteX49" fmla="*/ 97276 w 1569395"/>
              <a:gd name="connsiteY49" fmla="*/ 512323 h 515566"/>
              <a:gd name="connsiteX50" fmla="*/ 116732 w 1569395"/>
              <a:gd name="connsiteY50" fmla="*/ 505838 h 515566"/>
              <a:gd name="connsiteX51" fmla="*/ 126459 w 1569395"/>
              <a:gd name="connsiteY51" fmla="*/ 502596 h 515566"/>
              <a:gd name="connsiteX52" fmla="*/ 136187 w 1569395"/>
              <a:gd name="connsiteY52" fmla="*/ 499353 h 515566"/>
              <a:gd name="connsiteX53" fmla="*/ 145915 w 1569395"/>
              <a:gd name="connsiteY53" fmla="*/ 496111 h 515566"/>
              <a:gd name="connsiteX54" fmla="*/ 175097 w 1569395"/>
              <a:gd name="connsiteY54" fmla="*/ 479898 h 515566"/>
              <a:gd name="connsiteX55" fmla="*/ 181583 w 1569395"/>
              <a:gd name="connsiteY55" fmla="*/ 473413 h 515566"/>
              <a:gd name="connsiteX56" fmla="*/ 201038 w 1569395"/>
              <a:gd name="connsiteY56" fmla="*/ 466928 h 515566"/>
              <a:gd name="connsiteX57" fmla="*/ 210766 w 1569395"/>
              <a:gd name="connsiteY57" fmla="*/ 463685 h 515566"/>
              <a:gd name="connsiteX58" fmla="*/ 236706 w 1569395"/>
              <a:gd name="connsiteY58" fmla="*/ 457200 h 515566"/>
              <a:gd name="connsiteX59" fmla="*/ 249676 w 1569395"/>
              <a:gd name="connsiteY59" fmla="*/ 453957 h 515566"/>
              <a:gd name="connsiteX60" fmla="*/ 308042 w 1569395"/>
              <a:gd name="connsiteY60" fmla="*/ 450715 h 515566"/>
              <a:gd name="connsiteX61" fmla="*/ 333983 w 1569395"/>
              <a:gd name="connsiteY61" fmla="*/ 444230 h 515566"/>
              <a:gd name="connsiteX62" fmla="*/ 343710 w 1569395"/>
              <a:gd name="connsiteY62" fmla="*/ 437745 h 515566"/>
              <a:gd name="connsiteX63" fmla="*/ 356680 w 1569395"/>
              <a:gd name="connsiteY63" fmla="*/ 434502 h 515566"/>
              <a:gd name="connsiteX64" fmla="*/ 376136 w 1569395"/>
              <a:gd name="connsiteY64" fmla="*/ 428017 h 515566"/>
              <a:gd name="connsiteX65" fmla="*/ 385863 w 1569395"/>
              <a:gd name="connsiteY65" fmla="*/ 424774 h 515566"/>
              <a:gd name="connsiteX66" fmla="*/ 424774 w 1569395"/>
              <a:gd name="connsiteY66" fmla="*/ 418289 h 515566"/>
              <a:gd name="connsiteX67" fmla="*/ 460442 w 1569395"/>
              <a:gd name="connsiteY67" fmla="*/ 411804 h 515566"/>
              <a:gd name="connsiteX68" fmla="*/ 505838 w 1569395"/>
              <a:gd name="connsiteY68" fmla="*/ 402077 h 515566"/>
              <a:gd name="connsiteX69" fmla="*/ 531778 w 1569395"/>
              <a:gd name="connsiteY69" fmla="*/ 395591 h 515566"/>
              <a:gd name="connsiteX70" fmla="*/ 541506 w 1569395"/>
              <a:gd name="connsiteY70" fmla="*/ 392349 h 515566"/>
              <a:gd name="connsiteX71" fmla="*/ 567446 w 1569395"/>
              <a:gd name="connsiteY71" fmla="*/ 385864 h 515566"/>
              <a:gd name="connsiteX72" fmla="*/ 577174 w 1569395"/>
              <a:gd name="connsiteY72" fmla="*/ 379379 h 515566"/>
              <a:gd name="connsiteX73" fmla="*/ 603115 w 1569395"/>
              <a:gd name="connsiteY73" fmla="*/ 372894 h 515566"/>
              <a:gd name="connsiteX74" fmla="*/ 635540 w 1569395"/>
              <a:gd name="connsiteY74" fmla="*/ 366408 h 515566"/>
              <a:gd name="connsiteX75" fmla="*/ 687421 w 1569395"/>
              <a:gd name="connsiteY75" fmla="*/ 359923 h 515566"/>
              <a:gd name="connsiteX76" fmla="*/ 700391 w 1569395"/>
              <a:gd name="connsiteY76" fmla="*/ 353438 h 515566"/>
              <a:gd name="connsiteX77" fmla="*/ 719846 w 1569395"/>
              <a:gd name="connsiteY77" fmla="*/ 340468 h 515566"/>
              <a:gd name="connsiteX78" fmla="*/ 749029 w 1569395"/>
              <a:gd name="connsiteY78" fmla="*/ 333983 h 515566"/>
              <a:gd name="connsiteX79" fmla="*/ 758757 w 1569395"/>
              <a:gd name="connsiteY79" fmla="*/ 330740 h 515566"/>
              <a:gd name="connsiteX80" fmla="*/ 778212 w 1569395"/>
              <a:gd name="connsiteY80" fmla="*/ 327498 h 515566"/>
              <a:gd name="connsiteX81" fmla="*/ 800910 w 1569395"/>
              <a:gd name="connsiteY81" fmla="*/ 321013 h 515566"/>
              <a:gd name="connsiteX82" fmla="*/ 833336 w 1569395"/>
              <a:gd name="connsiteY82" fmla="*/ 314528 h 515566"/>
              <a:gd name="connsiteX83" fmla="*/ 852791 w 1569395"/>
              <a:gd name="connsiteY83" fmla="*/ 308043 h 515566"/>
              <a:gd name="connsiteX84" fmla="*/ 862519 w 1569395"/>
              <a:gd name="connsiteY84" fmla="*/ 301557 h 515566"/>
              <a:gd name="connsiteX85" fmla="*/ 891702 w 1569395"/>
              <a:gd name="connsiteY85" fmla="*/ 298315 h 515566"/>
              <a:gd name="connsiteX86" fmla="*/ 988978 w 1569395"/>
              <a:gd name="connsiteY86" fmla="*/ 295072 h 515566"/>
              <a:gd name="connsiteX87" fmla="*/ 1108953 w 1569395"/>
              <a:gd name="connsiteY87" fmla="*/ 295072 h 515566"/>
              <a:gd name="connsiteX88" fmla="*/ 1361872 w 1569395"/>
              <a:gd name="connsiteY88" fmla="*/ 311285 h 515566"/>
              <a:gd name="connsiteX89" fmla="*/ 1452663 w 1569395"/>
              <a:gd name="connsiteY89" fmla="*/ 308043 h 515566"/>
              <a:gd name="connsiteX90" fmla="*/ 1468876 w 1569395"/>
              <a:gd name="connsiteY90" fmla="*/ 304800 h 515566"/>
              <a:gd name="connsiteX91" fmla="*/ 1488332 w 1569395"/>
              <a:gd name="connsiteY91" fmla="*/ 298315 h 515566"/>
              <a:gd name="connsiteX92" fmla="*/ 1494817 w 1569395"/>
              <a:gd name="connsiteY92" fmla="*/ 288587 h 515566"/>
              <a:gd name="connsiteX93" fmla="*/ 1524000 w 1569395"/>
              <a:gd name="connsiteY93" fmla="*/ 272374 h 515566"/>
              <a:gd name="connsiteX94" fmla="*/ 1543455 w 1569395"/>
              <a:gd name="connsiteY94" fmla="*/ 256162 h 515566"/>
              <a:gd name="connsiteX95" fmla="*/ 1553183 w 1569395"/>
              <a:gd name="connsiteY95" fmla="*/ 236706 h 515566"/>
              <a:gd name="connsiteX96" fmla="*/ 1562910 w 1569395"/>
              <a:gd name="connsiteY96" fmla="*/ 201038 h 515566"/>
              <a:gd name="connsiteX97" fmla="*/ 1566153 w 1569395"/>
              <a:gd name="connsiteY97" fmla="*/ 129702 h 515566"/>
              <a:gd name="connsiteX98" fmla="*/ 1569395 w 1569395"/>
              <a:gd name="connsiteY98" fmla="*/ 116732 h 515566"/>
              <a:gd name="connsiteX99" fmla="*/ 1562910 w 1569395"/>
              <a:gd name="connsiteY99" fmla="*/ 77821 h 515566"/>
              <a:gd name="connsiteX100" fmla="*/ 1556425 w 1569395"/>
              <a:gd name="connsiteY100" fmla="*/ 68094 h 515566"/>
              <a:gd name="connsiteX101" fmla="*/ 1546697 w 1569395"/>
              <a:gd name="connsiteY101" fmla="*/ 51881 h 515566"/>
              <a:gd name="connsiteX102" fmla="*/ 1540212 w 1569395"/>
              <a:gd name="connsiteY102" fmla="*/ 42153 h 515566"/>
              <a:gd name="connsiteX103" fmla="*/ 1530485 w 1569395"/>
              <a:gd name="connsiteY103" fmla="*/ 38911 h 515566"/>
              <a:gd name="connsiteX104" fmla="*/ 1520757 w 1569395"/>
              <a:gd name="connsiteY104" fmla="*/ 32426 h 515566"/>
              <a:gd name="connsiteX105" fmla="*/ 1514272 w 1569395"/>
              <a:gd name="connsiteY105" fmla="*/ 25940 h 515566"/>
              <a:gd name="connsiteX106" fmla="*/ 1504544 w 1569395"/>
              <a:gd name="connsiteY106" fmla="*/ 22698 h 515566"/>
              <a:gd name="connsiteX107" fmla="*/ 1494817 w 1569395"/>
              <a:gd name="connsiteY107" fmla="*/ 16213 h 515566"/>
              <a:gd name="connsiteX108" fmla="*/ 1468876 w 1569395"/>
              <a:gd name="connsiteY108" fmla="*/ 9728 h 515566"/>
              <a:gd name="connsiteX109" fmla="*/ 1459149 w 1569395"/>
              <a:gd name="connsiteY109" fmla="*/ 6485 h 515566"/>
              <a:gd name="connsiteX110" fmla="*/ 1433208 w 1569395"/>
              <a:gd name="connsiteY110" fmla="*/ 0 h 515566"/>
              <a:gd name="connsiteX111" fmla="*/ 1348902 w 1569395"/>
              <a:gd name="connsiteY111" fmla="*/ 6485 h 515566"/>
              <a:gd name="connsiteX112" fmla="*/ 1329446 w 1569395"/>
              <a:gd name="connsiteY112" fmla="*/ 12970 h 515566"/>
              <a:gd name="connsiteX113" fmla="*/ 1290536 w 1569395"/>
              <a:gd name="connsiteY113" fmla="*/ 25940 h 515566"/>
              <a:gd name="connsiteX114" fmla="*/ 1280808 w 1569395"/>
              <a:gd name="connsiteY114" fmla="*/ 29183 h 515566"/>
              <a:gd name="connsiteX115" fmla="*/ 1271080 w 1569395"/>
              <a:gd name="connsiteY115" fmla="*/ 32426 h 515566"/>
              <a:gd name="connsiteX116" fmla="*/ 1235412 w 1569395"/>
              <a:gd name="connsiteY116" fmla="*/ 35668 h 515566"/>
              <a:gd name="connsiteX117" fmla="*/ 1219200 w 1569395"/>
              <a:gd name="connsiteY117" fmla="*/ 38911 h 515566"/>
              <a:gd name="connsiteX118" fmla="*/ 1186774 w 1569395"/>
              <a:gd name="connsiteY118" fmla="*/ 45396 h 515566"/>
              <a:gd name="connsiteX119" fmla="*/ 1157591 w 1569395"/>
              <a:gd name="connsiteY119" fmla="*/ 55123 h 515566"/>
              <a:gd name="connsiteX120" fmla="*/ 1147863 w 1569395"/>
              <a:gd name="connsiteY120" fmla="*/ 58366 h 515566"/>
              <a:gd name="connsiteX121" fmla="*/ 1134893 w 1569395"/>
              <a:gd name="connsiteY121" fmla="*/ 61608 h 515566"/>
              <a:gd name="connsiteX122" fmla="*/ 1125166 w 1569395"/>
              <a:gd name="connsiteY122" fmla="*/ 64851 h 515566"/>
              <a:gd name="connsiteX123" fmla="*/ 1108953 w 1569395"/>
              <a:gd name="connsiteY123" fmla="*/ 68094 h 515566"/>
              <a:gd name="connsiteX124" fmla="*/ 1099225 w 1569395"/>
              <a:gd name="connsiteY124" fmla="*/ 71336 h 515566"/>
              <a:gd name="connsiteX125" fmla="*/ 1095983 w 1569395"/>
              <a:gd name="connsiteY125" fmla="*/ 64851 h 515566"/>
              <a:gd name="connsiteX0" fmla="*/ 933855 w 1569395"/>
              <a:gd name="connsiteY0" fmla="*/ 64851 h 515566"/>
              <a:gd name="connsiteX1" fmla="*/ 859276 w 1569395"/>
              <a:gd name="connsiteY1" fmla="*/ 71336 h 515566"/>
              <a:gd name="connsiteX2" fmla="*/ 833336 w 1569395"/>
              <a:gd name="connsiteY2" fmla="*/ 74579 h 515566"/>
              <a:gd name="connsiteX3" fmla="*/ 648510 w 1569395"/>
              <a:gd name="connsiteY3" fmla="*/ 74579 h 515566"/>
              <a:gd name="connsiteX4" fmla="*/ 625812 w 1569395"/>
              <a:gd name="connsiteY4" fmla="*/ 81064 h 515566"/>
              <a:gd name="connsiteX5" fmla="*/ 606357 w 1569395"/>
              <a:gd name="connsiteY5" fmla="*/ 94034 h 515566"/>
              <a:gd name="connsiteX6" fmla="*/ 586902 w 1569395"/>
              <a:gd name="connsiteY6" fmla="*/ 100519 h 515566"/>
              <a:gd name="connsiteX7" fmla="*/ 557719 w 1569395"/>
              <a:gd name="connsiteY7" fmla="*/ 116732 h 515566"/>
              <a:gd name="connsiteX8" fmla="*/ 544749 w 1569395"/>
              <a:gd name="connsiteY8" fmla="*/ 119974 h 515566"/>
              <a:gd name="connsiteX9" fmla="*/ 535021 w 1569395"/>
              <a:gd name="connsiteY9" fmla="*/ 129702 h 515566"/>
              <a:gd name="connsiteX10" fmla="*/ 525293 w 1569395"/>
              <a:gd name="connsiteY10" fmla="*/ 132945 h 515566"/>
              <a:gd name="connsiteX11" fmla="*/ 515566 w 1569395"/>
              <a:gd name="connsiteY11" fmla="*/ 139430 h 515566"/>
              <a:gd name="connsiteX12" fmla="*/ 483140 w 1569395"/>
              <a:gd name="connsiteY12" fmla="*/ 149157 h 515566"/>
              <a:gd name="connsiteX13" fmla="*/ 473412 w 1569395"/>
              <a:gd name="connsiteY13" fmla="*/ 152400 h 515566"/>
              <a:gd name="connsiteX14" fmla="*/ 460442 w 1569395"/>
              <a:gd name="connsiteY14" fmla="*/ 155643 h 515566"/>
              <a:gd name="connsiteX15" fmla="*/ 440987 w 1569395"/>
              <a:gd name="connsiteY15" fmla="*/ 162128 h 515566"/>
              <a:gd name="connsiteX16" fmla="*/ 431259 w 1569395"/>
              <a:gd name="connsiteY16" fmla="*/ 168613 h 515566"/>
              <a:gd name="connsiteX17" fmla="*/ 415046 w 1569395"/>
              <a:gd name="connsiteY17" fmla="*/ 171855 h 515566"/>
              <a:gd name="connsiteX18" fmla="*/ 402076 w 1569395"/>
              <a:gd name="connsiteY18" fmla="*/ 178340 h 515566"/>
              <a:gd name="connsiteX19" fmla="*/ 382621 w 1569395"/>
              <a:gd name="connsiteY19" fmla="*/ 184826 h 515566"/>
              <a:gd name="connsiteX20" fmla="*/ 359923 w 1569395"/>
              <a:gd name="connsiteY20" fmla="*/ 194553 h 515566"/>
              <a:gd name="connsiteX21" fmla="*/ 324255 w 1569395"/>
              <a:gd name="connsiteY21" fmla="*/ 204281 h 515566"/>
              <a:gd name="connsiteX22" fmla="*/ 304800 w 1569395"/>
              <a:gd name="connsiteY22" fmla="*/ 210766 h 515566"/>
              <a:gd name="connsiteX23" fmla="*/ 282102 w 1569395"/>
              <a:gd name="connsiteY23" fmla="*/ 220494 h 515566"/>
              <a:gd name="connsiteX24" fmla="*/ 265889 w 1569395"/>
              <a:gd name="connsiteY24" fmla="*/ 226979 h 515566"/>
              <a:gd name="connsiteX25" fmla="*/ 246434 w 1569395"/>
              <a:gd name="connsiteY25" fmla="*/ 233464 h 515566"/>
              <a:gd name="connsiteX26" fmla="*/ 233463 w 1569395"/>
              <a:gd name="connsiteY26" fmla="*/ 239949 h 515566"/>
              <a:gd name="connsiteX27" fmla="*/ 210766 w 1569395"/>
              <a:gd name="connsiteY27" fmla="*/ 246434 h 515566"/>
              <a:gd name="connsiteX28" fmla="*/ 201038 w 1569395"/>
              <a:gd name="connsiteY28" fmla="*/ 252919 h 515566"/>
              <a:gd name="connsiteX29" fmla="*/ 191310 w 1569395"/>
              <a:gd name="connsiteY29" fmla="*/ 256162 h 515566"/>
              <a:gd name="connsiteX30" fmla="*/ 181583 w 1569395"/>
              <a:gd name="connsiteY30" fmla="*/ 262647 h 515566"/>
              <a:gd name="connsiteX31" fmla="*/ 175097 w 1569395"/>
              <a:gd name="connsiteY31" fmla="*/ 269132 h 515566"/>
              <a:gd name="connsiteX32" fmla="*/ 165370 w 1569395"/>
              <a:gd name="connsiteY32" fmla="*/ 272374 h 515566"/>
              <a:gd name="connsiteX33" fmla="*/ 149157 w 1569395"/>
              <a:gd name="connsiteY33" fmla="*/ 285345 h 515566"/>
              <a:gd name="connsiteX34" fmla="*/ 123217 w 1569395"/>
              <a:gd name="connsiteY34" fmla="*/ 291830 h 515566"/>
              <a:gd name="connsiteX35" fmla="*/ 103761 w 1569395"/>
              <a:gd name="connsiteY35" fmla="*/ 304800 h 515566"/>
              <a:gd name="connsiteX36" fmla="*/ 84306 w 1569395"/>
              <a:gd name="connsiteY36" fmla="*/ 317770 h 515566"/>
              <a:gd name="connsiteX37" fmla="*/ 64851 w 1569395"/>
              <a:gd name="connsiteY37" fmla="*/ 330740 h 515566"/>
              <a:gd name="connsiteX38" fmla="*/ 42153 w 1569395"/>
              <a:gd name="connsiteY38" fmla="*/ 350196 h 515566"/>
              <a:gd name="connsiteX39" fmla="*/ 32425 w 1569395"/>
              <a:gd name="connsiteY39" fmla="*/ 353438 h 515566"/>
              <a:gd name="connsiteX40" fmla="*/ 22697 w 1569395"/>
              <a:gd name="connsiteY40" fmla="*/ 359923 h 515566"/>
              <a:gd name="connsiteX41" fmla="*/ 9727 w 1569395"/>
              <a:gd name="connsiteY41" fmla="*/ 379379 h 515566"/>
              <a:gd name="connsiteX42" fmla="*/ 3242 w 1569395"/>
              <a:gd name="connsiteY42" fmla="*/ 398834 h 515566"/>
              <a:gd name="connsiteX43" fmla="*/ 0 w 1569395"/>
              <a:gd name="connsiteY43" fmla="*/ 408562 h 515566"/>
              <a:gd name="connsiteX44" fmla="*/ 3242 w 1569395"/>
              <a:gd name="connsiteY44" fmla="*/ 450715 h 515566"/>
              <a:gd name="connsiteX45" fmla="*/ 16212 w 1569395"/>
              <a:gd name="connsiteY45" fmla="*/ 470170 h 515566"/>
              <a:gd name="connsiteX46" fmla="*/ 29183 w 1569395"/>
              <a:gd name="connsiteY46" fmla="*/ 486383 h 515566"/>
              <a:gd name="connsiteX47" fmla="*/ 58366 w 1569395"/>
              <a:gd name="connsiteY47" fmla="*/ 502596 h 515566"/>
              <a:gd name="connsiteX48" fmla="*/ 77821 w 1569395"/>
              <a:gd name="connsiteY48" fmla="*/ 515566 h 515566"/>
              <a:gd name="connsiteX49" fmla="*/ 97276 w 1569395"/>
              <a:gd name="connsiteY49" fmla="*/ 512323 h 515566"/>
              <a:gd name="connsiteX50" fmla="*/ 116732 w 1569395"/>
              <a:gd name="connsiteY50" fmla="*/ 505838 h 515566"/>
              <a:gd name="connsiteX51" fmla="*/ 126459 w 1569395"/>
              <a:gd name="connsiteY51" fmla="*/ 502596 h 515566"/>
              <a:gd name="connsiteX52" fmla="*/ 136187 w 1569395"/>
              <a:gd name="connsiteY52" fmla="*/ 499353 h 515566"/>
              <a:gd name="connsiteX53" fmla="*/ 145915 w 1569395"/>
              <a:gd name="connsiteY53" fmla="*/ 496111 h 515566"/>
              <a:gd name="connsiteX54" fmla="*/ 175097 w 1569395"/>
              <a:gd name="connsiteY54" fmla="*/ 479898 h 515566"/>
              <a:gd name="connsiteX55" fmla="*/ 181583 w 1569395"/>
              <a:gd name="connsiteY55" fmla="*/ 473413 h 515566"/>
              <a:gd name="connsiteX56" fmla="*/ 201038 w 1569395"/>
              <a:gd name="connsiteY56" fmla="*/ 466928 h 515566"/>
              <a:gd name="connsiteX57" fmla="*/ 210766 w 1569395"/>
              <a:gd name="connsiteY57" fmla="*/ 463685 h 515566"/>
              <a:gd name="connsiteX58" fmla="*/ 236706 w 1569395"/>
              <a:gd name="connsiteY58" fmla="*/ 457200 h 515566"/>
              <a:gd name="connsiteX59" fmla="*/ 249676 w 1569395"/>
              <a:gd name="connsiteY59" fmla="*/ 453957 h 515566"/>
              <a:gd name="connsiteX60" fmla="*/ 308042 w 1569395"/>
              <a:gd name="connsiteY60" fmla="*/ 450715 h 515566"/>
              <a:gd name="connsiteX61" fmla="*/ 333983 w 1569395"/>
              <a:gd name="connsiteY61" fmla="*/ 444230 h 515566"/>
              <a:gd name="connsiteX62" fmla="*/ 343710 w 1569395"/>
              <a:gd name="connsiteY62" fmla="*/ 437745 h 515566"/>
              <a:gd name="connsiteX63" fmla="*/ 356680 w 1569395"/>
              <a:gd name="connsiteY63" fmla="*/ 434502 h 515566"/>
              <a:gd name="connsiteX64" fmla="*/ 376136 w 1569395"/>
              <a:gd name="connsiteY64" fmla="*/ 428017 h 515566"/>
              <a:gd name="connsiteX65" fmla="*/ 385863 w 1569395"/>
              <a:gd name="connsiteY65" fmla="*/ 424774 h 515566"/>
              <a:gd name="connsiteX66" fmla="*/ 424774 w 1569395"/>
              <a:gd name="connsiteY66" fmla="*/ 418289 h 515566"/>
              <a:gd name="connsiteX67" fmla="*/ 460442 w 1569395"/>
              <a:gd name="connsiteY67" fmla="*/ 411804 h 515566"/>
              <a:gd name="connsiteX68" fmla="*/ 505838 w 1569395"/>
              <a:gd name="connsiteY68" fmla="*/ 402077 h 515566"/>
              <a:gd name="connsiteX69" fmla="*/ 531778 w 1569395"/>
              <a:gd name="connsiteY69" fmla="*/ 395591 h 515566"/>
              <a:gd name="connsiteX70" fmla="*/ 541506 w 1569395"/>
              <a:gd name="connsiteY70" fmla="*/ 392349 h 515566"/>
              <a:gd name="connsiteX71" fmla="*/ 567446 w 1569395"/>
              <a:gd name="connsiteY71" fmla="*/ 385864 h 515566"/>
              <a:gd name="connsiteX72" fmla="*/ 577174 w 1569395"/>
              <a:gd name="connsiteY72" fmla="*/ 379379 h 515566"/>
              <a:gd name="connsiteX73" fmla="*/ 603115 w 1569395"/>
              <a:gd name="connsiteY73" fmla="*/ 372894 h 515566"/>
              <a:gd name="connsiteX74" fmla="*/ 635540 w 1569395"/>
              <a:gd name="connsiteY74" fmla="*/ 366408 h 515566"/>
              <a:gd name="connsiteX75" fmla="*/ 687421 w 1569395"/>
              <a:gd name="connsiteY75" fmla="*/ 359923 h 515566"/>
              <a:gd name="connsiteX76" fmla="*/ 700391 w 1569395"/>
              <a:gd name="connsiteY76" fmla="*/ 353438 h 515566"/>
              <a:gd name="connsiteX77" fmla="*/ 719846 w 1569395"/>
              <a:gd name="connsiteY77" fmla="*/ 340468 h 515566"/>
              <a:gd name="connsiteX78" fmla="*/ 749029 w 1569395"/>
              <a:gd name="connsiteY78" fmla="*/ 333983 h 515566"/>
              <a:gd name="connsiteX79" fmla="*/ 758757 w 1569395"/>
              <a:gd name="connsiteY79" fmla="*/ 330740 h 515566"/>
              <a:gd name="connsiteX80" fmla="*/ 778212 w 1569395"/>
              <a:gd name="connsiteY80" fmla="*/ 327498 h 515566"/>
              <a:gd name="connsiteX81" fmla="*/ 800910 w 1569395"/>
              <a:gd name="connsiteY81" fmla="*/ 321013 h 515566"/>
              <a:gd name="connsiteX82" fmla="*/ 833336 w 1569395"/>
              <a:gd name="connsiteY82" fmla="*/ 314528 h 515566"/>
              <a:gd name="connsiteX83" fmla="*/ 852791 w 1569395"/>
              <a:gd name="connsiteY83" fmla="*/ 308043 h 515566"/>
              <a:gd name="connsiteX84" fmla="*/ 862519 w 1569395"/>
              <a:gd name="connsiteY84" fmla="*/ 301557 h 515566"/>
              <a:gd name="connsiteX85" fmla="*/ 891702 w 1569395"/>
              <a:gd name="connsiteY85" fmla="*/ 298315 h 515566"/>
              <a:gd name="connsiteX86" fmla="*/ 988978 w 1569395"/>
              <a:gd name="connsiteY86" fmla="*/ 295072 h 515566"/>
              <a:gd name="connsiteX87" fmla="*/ 1108953 w 1569395"/>
              <a:gd name="connsiteY87" fmla="*/ 295072 h 515566"/>
              <a:gd name="connsiteX88" fmla="*/ 1361872 w 1569395"/>
              <a:gd name="connsiteY88" fmla="*/ 311285 h 515566"/>
              <a:gd name="connsiteX89" fmla="*/ 1452663 w 1569395"/>
              <a:gd name="connsiteY89" fmla="*/ 308043 h 515566"/>
              <a:gd name="connsiteX90" fmla="*/ 1468876 w 1569395"/>
              <a:gd name="connsiteY90" fmla="*/ 304800 h 515566"/>
              <a:gd name="connsiteX91" fmla="*/ 1488332 w 1569395"/>
              <a:gd name="connsiteY91" fmla="*/ 298315 h 515566"/>
              <a:gd name="connsiteX92" fmla="*/ 1494817 w 1569395"/>
              <a:gd name="connsiteY92" fmla="*/ 288587 h 515566"/>
              <a:gd name="connsiteX93" fmla="*/ 1524000 w 1569395"/>
              <a:gd name="connsiteY93" fmla="*/ 272374 h 515566"/>
              <a:gd name="connsiteX94" fmla="*/ 1543455 w 1569395"/>
              <a:gd name="connsiteY94" fmla="*/ 256162 h 515566"/>
              <a:gd name="connsiteX95" fmla="*/ 1553183 w 1569395"/>
              <a:gd name="connsiteY95" fmla="*/ 236706 h 515566"/>
              <a:gd name="connsiteX96" fmla="*/ 1562910 w 1569395"/>
              <a:gd name="connsiteY96" fmla="*/ 201038 h 515566"/>
              <a:gd name="connsiteX97" fmla="*/ 1566153 w 1569395"/>
              <a:gd name="connsiteY97" fmla="*/ 129702 h 515566"/>
              <a:gd name="connsiteX98" fmla="*/ 1569395 w 1569395"/>
              <a:gd name="connsiteY98" fmla="*/ 116732 h 515566"/>
              <a:gd name="connsiteX99" fmla="*/ 1562910 w 1569395"/>
              <a:gd name="connsiteY99" fmla="*/ 77821 h 515566"/>
              <a:gd name="connsiteX100" fmla="*/ 1556425 w 1569395"/>
              <a:gd name="connsiteY100" fmla="*/ 68094 h 515566"/>
              <a:gd name="connsiteX101" fmla="*/ 1546697 w 1569395"/>
              <a:gd name="connsiteY101" fmla="*/ 51881 h 515566"/>
              <a:gd name="connsiteX102" fmla="*/ 1540212 w 1569395"/>
              <a:gd name="connsiteY102" fmla="*/ 42153 h 515566"/>
              <a:gd name="connsiteX103" fmla="*/ 1530485 w 1569395"/>
              <a:gd name="connsiteY103" fmla="*/ 38911 h 515566"/>
              <a:gd name="connsiteX104" fmla="*/ 1520757 w 1569395"/>
              <a:gd name="connsiteY104" fmla="*/ 32426 h 515566"/>
              <a:gd name="connsiteX105" fmla="*/ 1514272 w 1569395"/>
              <a:gd name="connsiteY105" fmla="*/ 25940 h 515566"/>
              <a:gd name="connsiteX106" fmla="*/ 1504544 w 1569395"/>
              <a:gd name="connsiteY106" fmla="*/ 22698 h 515566"/>
              <a:gd name="connsiteX107" fmla="*/ 1494817 w 1569395"/>
              <a:gd name="connsiteY107" fmla="*/ 16213 h 515566"/>
              <a:gd name="connsiteX108" fmla="*/ 1468876 w 1569395"/>
              <a:gd name="connsiteY108" fmla="*/ 9728 h 515566"/>
              <a:gd name="connsiteX109" fmla="*/ 1459149 w 1569395"/>
              <a:gd name="connsiteY109" fmla="*/ 6485 h 515566"/>
              <a:gd name="connsiteX110" fmla="*/ 1433208 w 1569395"/>
              <a:gd name="connsiteY110" fmla="*/ 0 h 515566"/>
              <a:gd name="connsiteX111" fmla="*/ 1348902 w 1569395"/>
              <a:gd name="connsiteY111" fmla="*/ 6485 h 515566"/>
              <a:gd name="connsiteX112" fmla="*/ 1329446 w 1569395"/>
              <a:gd name="connsiteY112" fmla="*/ 12970 h 515566"/>
              <a:gd name="connsiteX113" fmla="*/ 1290536 w 1569395"/>
              <a:gd name="connsiteY113" fmla="*/ 25940 h 515566"/>
              <a:gd name="connsiteX114" fmla="*/ 1280808 w 1569395"/>
              <a:gd name="connsiteY114" fmla="*/ 29183 h 515566"/>
              <a:gd name="connsiteX115" fmla="*/ 1271080 w 1569395"/>
              <a:gd name="connsiteY115" fmla="*/ 32426 h 515566"/>
              <a:gd name="connsiteX116" fmla="*/ 1235412 w 1569395"/>
              <a:gd name="connsiteY116" fmla="*/ 35668 h 515566"/>
              <a:gd name="connsiteX117" fmla="*/ 1219200 w 1569395"/>
              <a:gd name="connsiteY117" fmla="*/ 38911 h 515566"/>
              <a:gd name="connsiteX118" fmla="*/ 1186774 w 1569395"/>
              <a:gd name="connsiteY118" fmla="*/ 45396 h 515566"/>
              <a:gd name="connsiteX119" fmla="*/ 1157591 w 1569395"/>
              <a:gd name="connsiteY119" fmla="*/ 55123 h 515566"/>
              <a:gd name="connsiteX120" fmla="*/ 1147863 w 1569395"/>
              <a:gd name="connsiteY120" fmla="*/ 58366 h 515566"/>
              <a:gd name="connsiteX121" fmla="*/ 1134893 w 1569395"/>
              <a:gd name="connsiteY121" fmla="*/ 61608 h 515566"/>
              <a:gd name="connsiteX122" fmla="*/ 1125166 w 1569395"/>
              <a:gd name="connsiteY122" fmla="*/ 64851 h 515566"/>
              <a:gd name="connsiteX123" fmla="*/ 1108953 w 1569395"/>
              <a:gd name="connsiteY123" fmla="*/ 68094 h 515566"/>
              <a:gd name="connsiteX124" fmla="*/ 1099225 w 1569395"/>
              <a:gd name="connsiteY124" fmla="*/ 71336 h 515566"/>
              <a:gd name="connsiteX125" fmla="*/ 933856 w 1569395"/>
              <a:gd name="connsiteY125" fmla="*/ 71336 h 51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569395" h="515566">
                <a:moveTo>
                  <a:pt x="933855" y="64851"/>
                </a:moveTo>
                <a:cubicBezTo>
                  <a:pt x="884816" y="71858"/>
                  <a:pt x="939616" y="64641"/>
                  <a:pt x="859276" y="71336"/>
                </a:cubicBezTo>
                <a:cubicBezTo>
                  <a:pt x="850592" y="72060"/>
                  <a:pt x="841983" y="73498"/>
                  <a:pt x="833336" y="74579"/>
                </a:cubicBezTo>
                <a:cubicBezTo>
                  <a:pt x="759389" y="72818"/>
                  <a:pt x="714372" y="67646"/>
                  <a:pt x="648510" y="74579"/>
                </a:cubicBezTo>
                <a:cubicBezTo>
                  <a:pt x="646435" y="74797"/>
                  <a:pt x="628867" y="79367"/>
                  <a:pt x="625812" y="81064"/>
                </a:cubicBezTo>
                <a:cubicBezTo>
                  <a:pt x="618999" y="84849"/>
                  <a:pt x="613751" y="91569"/>
                  <a:pt x="606357" y="94034"/>
                </a:cubicBezTo>
                <a:lnTo>
                  <a:pt x="586902" y="100519"/>
                </a:lnTo>
                <a:cubicBezTo>
                  <a:pt x="569490" y="112127"/>
                  <a:pt x="572697" y="112452"/>
                  <a:pt x="557719" y="116732"/>
                </a:cubicBezTo>
                <a:cubicBezTo>
                  <a:pt x="553434" y="117956"/>
                  <a:pt x="549072" y="118893"/>
                  <a:pt x="544749" y="119974"/>
                </a:cubicBezTo>
                <a:cubicBezTo>
                  <a:pt x="541506" y="123217"/>
                  <a:pt x="538837" y="127158"/>
                  <a:pt x="535021" y="129702"/>
                </a:cubicBezTo>
                <a:cubicBezTo>
                  <a:pt x="532177" y="131598"/>
                  <a:pt x="528350" y="131416"/>
                  <a:pt x="525293" y="132945"/>
                </a:cubicBezTo>
                <a:cubicBezTo>
                  <a:pt x="521808" y="134688"/>
                  <a:pt x="519127" y="137847"/>
                  <a:pt x="515566" y="139430"/>
                </a:cubicBezTo>
                <a:cubicBezTo>
                  <a:pt x="501691" y="145597"/>
                  <a:pt x="496348" y="145383"/>
                  <a:pt x="483140" y="149157"/>
                </a:cubicBezTo>
                <a:cubicBezTo>
                  <a:pt x="479853" y="150096"/>
                  <a:pt x="476699" y="151461"/>
                  <a:pt x="473412" y="152400"/>
                </a:cubicBezTo>
                <a:cubicBezTo>
                  <a:pt x="469127" y="153624"/>
                  <a:pt x="464710" y="154362"/>
                  <a:pt x="460442" y="155643"/>
                </a:cubicBezTo>
                <a:cubicBezTo>
                  <a:pt x="453895" y="157607"/>
                  <a:pt x="446675" y="158336"/>
                  <a:pt x="440987" y="162128"/>
                </a:cubicBezTo>
                <a:cubicBezTo>
                  <a:pt x="437744" y="164290"/>
                  <a:pt x="434908" y="167245"/>
                  <a:pt x="431259" y="168613"/>
                </a:cubicBezTo>
                <a:cubicBezTo>
                  <a:pt x="426099" y="170548"/>
                  <a:pt x="420450" y="170774"/>
                  <a:pt x="415046" y="171855"/>
                </a:cubicBezTo>
                <a:cubicBezTo>
                  <a:pt x="410723" y="174017"/>
                  <a:pt x="406564" y="176545"/>
                  <a:pt x="402076" y="178340"/>
                </a:cubicBezTo>
                <a:cubicBezTo>
                  <a:pt x="395729" y="180879"/>
                  <a:pt x="388735" y="181769"/>
                  <a:pt x="382621" y="184826"/>
                </a:cubicBezTo>
                <a:cubicBezTo>
                  <a:pt x="373336" y="189468"/>
                  <a:pt x="369469" y="192167"/>
                  <a:pt x="359923" y="194553"/>
                </a:cubicBezTo>
                <a:cubicBezTo>
                  <a:pt x="323259" y="203719"/>
                  <a:pt x="365990" y="190370"/>
                  <a:pt x="324255" y="204281"/>
                </a:cubicBezTo>
                <a:cubicBezTo>
                  <a:pt x="324250" y="204283"/>
                  <a:pt x="304805" y="210762"/>
                  <a:pt x="304800" y="210766"/>
                </a:cubicBezTo>
                <a:cubicBezTo>
                  <a:pt x="287703" y="222164"/>
                  <a:pt x="303040" y="213515"/>
                  <a:pt x="282102" y="220494"/>
                </a:cubicBezTo>
                <a:cubicBezTo>
                  <a:pt x="276580" y="222335"/>
                  <a:pt x="271359" y="224990"/>
                  <a:pt x="265889" y="226979"/>
                </a:cubicBezTo>
                <a:cubicBezTo>
                  <a:pt x="259465" y="229315"/>
                  <a:pt x="252548" y="230407"/>
                  <a:pt x="246434" y="233464"/>
                </a:cubicBezTo>
                <a:cubicBezTo>
                  <a:pt x="242110" y="235626"/>
                  <a:pt x="237989" y="238252"/>
                  <a:pt x="233463" y="239949"/>
                </a:cubicBezTo>
                <a:cubicBezTo>
                  <a:pt x="225141" y="243070"/>
                  <a:pt x="218613" y="242510"/>
                  <a:pt x="210766" y="246434"/>
                </a:cubicBezTo>
                <a:cubicBezTo>
                  <a:pt x="207280" y="248177"/>
                  <a:pt x="204524" y="251176"/>
                  <a:pt x="201038" y="252919"/>
                </a:cubicBezTo>
                <a:cubicBezTo>
                  <a:pt x="197981" y="254448"/>
                  <a:pt x="194367" y="254633"/>
                  <a:pt x="191310" y="256162"/>
                </a:cubicBezTo>
                <a:cubicBezTo>
                  <a:pt x="187825" y="257905"/>
                  <a:pt x="184626" y="260213"/>
                  <a:pt x="181583" y="262647"/>
                </a:cubicBezTo>
                <a:cubicBezTo>
                  <a:pt x="179196" y="264557"/>
                  <a:pt x="177719" y="267559"/>
                  <a:pt x="175097" y="269132"/>
                </a:cubicBezTo>
                <a:cubicBezTo>
                  <a:pt x="172166" y="270890"/>
                  <a:pt x="168612" y="271293"/>
                  <a:pt x="165370" y="272374"/>
                </a:cubicBezTo>
                <a:cubicBezTo>
                  <a:pt x="160621" y="277124"/>
                  <a:pt x="155704" y="282890"/>
                  <a:pt x="149157" y="285345"/>
                </a:cubicBezTo>
                <a:cubicBezTo>
                  <a:pt x="140301" y="288666"/>
                  <a:pt x="131532" y="287211"/>
                  <a:pt x="123217" y="291830"/>
                </a:cubicBezTo>
                <a:cubicBezTo>
                  <a:pt x="116404" y="295615"/>
                  <a:pt x="110246" y="300477"/>
                  <a:pt x="103761" y="304800"/>
                </a:cubicBezTo>
                <a:lnTo>
                  <a:pt x="84306" y="317770"/>
                </a:lnTo>
                <a:lnTo>
                  <a:pt x="64851" y="330740"/>
                </a:lnTo>
                <a:cubicBezTo>
                  <a:pt x="56875" y="338716"/>
                  <a:pt x="52028" y="345259"/>
                  <a:pt x="42153" y="350196"/>
                </a:cubicBezTo>
                <a:cubicBezTo>
                  <a:pt x="39096" y="351725"/>
                  <a:pt x="35668" y="352357"/>
                  <a:pt x="32425" y="353438"/>
                </a:cubicBezTo>
                <a:cubicBezTo>
                  <a:pt x="29182" y="355600"/>
                  <a:pt x="25263" y="356990"/>
                  <a:pt x="22697" y="359923"/>
                </a:cubicBezTo>
                <a:cubicBezTo>
                  <a:pt x="17564" y="365789"/>
                  <a:pt x="9727" y="379379"/>
                  <a:pt x="9727" y="379379"/>
                </a:cubicBezTo>
                <a:lnTo>
                  <a:pt x="3242" y="398834"/>
                </a:lnTo>
                <a:lnTo>
                  <a:pt x="0" y="408562"/>
                </a:lnTo>
                <a:cubicBezTo>
                  <a:pt x="1081" y="422613"/>
                  <a:pt x="-344" y="437086"/>
                  <a:pt x="3242" y="450715"/>
                </a:cubicBezTo>
                <a:cubicBezTo>
                  <a:pt x="5225" y="458252"/>
                  <a:pt x="11889" y="463685"/>
                  <a:pt x="16212" y="470170"/>
                </a:cubicBezTo>
                <a:cubicBezTo>
                  <a:pt x="19160" y="474592"/>
                  <a:pt x="24046" y="483301"/>
                  <a:pt x="29183" y="486383"/>
                </a:cubicBezTo>
                <a:cubicBezTo>
                  <a:pt x="49566" y="498613"/>
                  <a:pt x="28627" y="472857"/>
                  <a:pt x="58366" y="502596"/>
                </a:cubicBezTo>
                <a:cubicBezTo>
                  <a:pt x="70510" y="514740"/>
                  <a:pt x="63743" y="510873"/>
                  <a:pt x="77821" y="515566"/>
                </a:cubicBezTo>
                <a:cubicBezTo>
                  <a:pt x="84306" y="514485"/>
                  <a:pt x="90898" y="513918"/>
                  <a:pt x="97276" y="512323"/>
                </a:cubicBezTo>
                <a:cubicBezTo>
                  <a:pt x="103908" y="510665"/>
                  <a:pt x="110247" y="508000"/>
                  <a:pt x="116732" y="505838"/>
                </a:cubicBezTo>
                <a:lnTo>
                  <a:pt x="126459" y="502596"/>
                </a:lnTo>
                <a:lnTo>
                  <a:pt x="136187" y="499353"/>
                </a:lnTo>
                <a:lnTo>
                  <a:pt x="145915" y="496111"/>
                </a:lnTo>
                <a:cubicBezTo>
                  <a:pt x="168214" y="481244"/>
                  <a:pt x="157976" y="485605"/>
                  <a:pt x="175097" y="479898"/>
                </a:cubicBezTo>
                <a:cubicBezTo>
                  <a:pt x="177259" y="477736"/>
                  <a:pt x="178848" y="474780"/>
                  <a:pt x="181583" y="473413"/>
                </a:cubicBezTo>
                <a:cubicBezTo>
                  <a:pt x="187697" y="470356"/>
                  <a:pt x="194553" y="469090"/>
                  <a:pt x="201038" y="466928"/>
                </a:cubicBezTo>
                <a:cubicBezTo>
                  <a:pt x="204281" y="465847"/>
                  <a:pt x="207450" y="464514"/>
                  <a:pt x="210766" y="463685"/>
                </a:cubicBezTo>
                <a:lnTo>
                  <a:pt x="236706" y="457200"/>
                </a:lnTo>
                <a:cubicBezTo>
                  <a:pt x="241029" y="456119"/>
                  <a:pt x="245226" y="454204"/>
                  <a:pt x="249676" y="453957"/>
                </a:cubicBezTo>
                <a:lnTo>
                  <a:pt x="308042" y="450715"/>
                </a:lnTo>
                <a:cubicBezTo>
                  <a:pt x="314203" y="449483"/>
                  <a:pt x="327339" y="447552"/>
                  <a:pt x="333983" y="444230"/>
                </a:cubicBezTo>
                <a:cubicBezTo>
                  <a:pt x="337468" y="442487"/>
                  <a:pt x="340128" y="439280"/>
                  <a:pt x="343710" y="437745"/>
                </a:cubicBezTo>
                <a:cubicBezTo>
                  <a:pt x="347806" y="435989"/>
                  <a:pt x="352412" y="435783"/>
                  <a:pt x="356680" y="434502"/>
                </a:cubicBezTo>
                <a:cubicBezTo>
                  <a:pt x="363228" y="432538"/>
                  <a:pt x="369651" y="430179"/>
                  <a:pt x="376136" y="428017"/>
                </a:cubicBezTo>
                <a:cubicBezTo>
                  <a:pt x="379378" y="426936"/>
                  <a:pt x="382480" y="425257"/>
                  <a:pt x="385863" y="424774"/>
                </a:cubicBezTo>
                <a:cubicBezTo>
                  <a:pt x="429373" y="418559"/>
                  <a:pt x="389993" y="424613"/>
                  <a:pt x="424774" y="418289"/>
                </a:cubicBezTo>
                <a:cubicBezTo>
                  <a:pt x="440404" y="415447"/>
                  <a:pt x="445546" y="415242"/>
                  <a:pt x="460442" y="411804"/>
                </a:cubicBezTo>
                <a:cubicBezTo>
                  <a:pt x="502446" y="402111"/>
                  <a:pt x="470448" y="407974"/>
                  <a:pt x="505838" y="402077"/>
                </a:cubicBezTo>
                <a:cubicBezTo>
                  <a:pt x="528066" y="394667"/>
                  <a:pt x="500490" y="403413"/>
                  <a:pt x="531778" y="395591"/>
                </a:cubicBezTo>
                <a:cubicBezTo>
                  <a:pt x="535094" y="394762"/>
                  <a:pt x="538190" y="393178"/>
                  <a:pt x="541506" y="392349"/>
                </a:cubicBezTo>
                <a:lnTo>
                  <a:pt x="567446" y="385864"/>
                </a:lnTo>
                <a:cubicBezTo>
                  <a:pt x="570689" y="383702"/>
                  <a:pt x="573688" y="381122"/>
                  <a:pt x="577174" y="379379"/>
                </a:cubicBezTo>
                <a:cubicBezTo>
                  <a:pt x="584131" y="375901"/>
                  <a:pt x="596449" y="374375"/>
                  <a:pt x="603115" y="372894"/>
                </a:cubicBezTo>
                <a:cubicBezTo>
                  <a:pt x="621066" y="368905"/>
                  <a:pt x="613750" y="369132"/>
                  <a:pt x="635540" y="366408"/>
                </a:cubicBezTo>
                <a:lnTo>
                  <a:pt x="687421" y="359923"/>
                </a:lnTo>
                <a:cubicBezTo>
                  <a:pt x="691744" y="357761"/>
                  <a:pt x="696246" y="355925"/>
                  <a:pt x="700391" y="353438"/>
                </a:cubicBezTo>
                <a:cubicBezTo>
                  <a:pt x="707074" y="349428"/>
                  <a:pt x="712452" y="342932"/>
                  <a:pt x="719846" y="340468"/>
                </a:cubicBezTo>
                <a:cubicBezTo>
                  <a:pt x="741751" y="333168"/>
                  <a:pt x="714778" y="341595"/>
                  <a:pt x="749029" y="333983"/>
                </a:cubicBezTo>
                <a:cubicBezTo>
                  <a:pt x="752366" y="333241"/>
                  <a:pt x="755420" y="331481"/>
                  <a:pt x="758757" y="330740"/>
                </a:cubicBezTo>
                <a:cubicBezTo>
                  <a:pt x="765175" y="329314"/>
                  <a:pt x="771727" y="328579"/>
                  <a:pt x="778212" y="327498"/>
                </a:cubicBezTo>
                <a:cubicBezTo>
                  <a:pt x="787488" y="324406"/>
                  <a:pt x="790725" y="323050"/>
                  <a:pt x="800910" y="321013"/>
                </a:cubicBezTo>
                <a:cubicBezTo>
                  <a:pt x="818426" y="317510"/>
                  <a:pt x="818282" y="319044"/>
                  <a:pt x="833336" y="314528"/>
                </a:cubicBezTo>
                <a:cubicBezTo>
                  <a:pt x="839884" y="312564"/>
                  <a:pt x="852791" y="308043"/>
                  <a:pt x="852791" y="308043"/>
                </a:cubicBezTo>
                <a:cubicBezTo>
                  <a:pt x="856034" y="305881"/>
                  <a:pt x="858738" y="302502"/>
                  <a:pt x="862519" y="301557"/>
                </a:cubicBezTo>
                <a:cubicBezTo>
                  <a:pt x="872014" y="299183"/>
                  <a:pt x="881927" y="298816"/>
                  <a:pt x="891702" y="298315"/>
                </a:cubicBezTo>
                <a:cubicBezTo>
                  <a:pt x="924103" y="296653"/>
                  <a:pt x="956553" y="296153"/>
                  <a:pt x="988978" y="295072"/>
                </a:cubicBezTo>
                <a:cubicBezTo>
                  <a:pt x="1035225" y="283513"/>
                  <a:pt x="1008254" y="289006"/>
                  <a:pt x="1108953" y="295072"/>
                </a:cubicBezTo>
                <a:cubicBezTo>
                  <a:pt x="1456183" y="315990"/>
                  <a:pt x="1130367" y="303018"/>
                  <a:pt x="1361872" y="311285"/>
                </a:cubicBezTo>
                <a:cubicBezTo>
                  <a:pt x="1392136" y="310204"/>
                  <a:pt x="1422436" y="309875"/>
                  <a:pt x="1452663" y="308043"/>
                </a:cubicBezTo>
                <a:cubicBezTo>
                  <a:pt x="1458164" y="307710"/>
                  <a:pt x="1463559" y="306250"/>
                  <a:pt x="1468876" y="304800"/>
                </a:cubicBezTo>
                <a:cubicBezTo>
                  <a:pt x="1475471" y="303001"/>
                  <a:pt x="1488332" y="298315"/>
                  <a:pt x="1488332" y="298315"/>
                </a:cubicBezTo>
                <a:cubicBezTo>
                  <a:pt x="1490494" y="295072"/>
                  <a:pt x="1491884" y="291153"/>
                  <a:pt x="1494817" y="288587"/>
                </a:cubicBezTo>
                <a:cubicBezTo>
                  <a:pt x="1522078" y="264733"/>
                  <a:pt x="1504702" y="282023"/>
                  <a:pt x="1524000" y="272374"/>
                </a:cubicBezTo>
                <a:cubicBezTo>
                  <a:pt x="1533027" y="267860"/>
                  <a:pt x="1536285" y="263331"/>
                  <a:pt x="1543455" y="256162"/>
                </a:cubicBezTo>
                <a:cubicBezTo>
                  <a:pt x="1555273" y="220700"/>
                  <a:pt x="1536427" y="274405"/>
                  <a:pt x="1553183" y="236706"/>
                </a:cubicBezTo>
                <a:cubicBezTo>
                  <a:pt x="1559167" y="223242"/>
                  <a:pt x="1560136" y="214908"/>
                  <a:pt x="1562910" y="201038"/>
                </a:cubicBezTo>
                <a:cubicBezTo>
                  <a:pt x="1563991" y="177259"/>
                  <a:pt x="1564327" y="153435"/>
                  <a:pt x="1566153" y="129702"/>
                </a:cubicBezTo>
                <a:cubicBezTo>
                  <a:pt x="1566495" y="125259"/>
                  <a:pt x="1569395" y="121188"/>
                  <a:pt x="1569395" y="116732"/>
                </a:cubicBezTo>
                <a:cubicBezTo>
                  <a:pt x="1569395" y="109536"/>
                  <a:pt x="1567984" y="87969"/>
                  <a:pt x="1562910" y="77821"/>
                </a:cubicBezTo>
                <a:cubicBezTo>
                  <a:pt x="1561167" y="74336"/>
                  <a:pt x="1558587" y="71336"/>
                  <a:pt x="1556425" y="68094"/>
                </a:cubicBezTo>
                <a:cubicBezTo>
                  <a:pt x="1550794" y="51199"/>
                  <a:pt x="1556872" y="64599"/>
                  <a:pt x="1546697" y="51881"/>
                </a:cubicBezTo>
                <a:cubicBezTo>
                  <a:pt x="1544262" y="48838"/>
                  <a:pt x="1543255" y="44588"/>
                  <a:pt x="1540212" y="42153"/>
                </a:cubicBezTo>
                <a:cubicBezTo>
                  <a:pt x="1537543" y="40018"/>
                  <a:pt x="1533727" y="39992"/>
                  <a:pt x="1530485" y="38911"/>
                </a:cubicBezTo>
                <a:cubicBezTo>
                  <a:pt x="1527242" y="36749"/>
                  <a:pt x="1523800" y="34861"/>
                  <a:pt x="1520757" y="32426"/>
                </a:cubicBezTo>
                <a:cubicBezTo>
                  <a:pt x="1518370" y="30516"/>
                  <a:pt x="1516894" y="27513"/>
                  <a:pt x="1514272" y="25940"/>
                </a:cubicBezTo>
                <a:cubicBezTo>
                  <a:pt x="1511341" y="24181"/>
                  <a:pt x="1507787" y="23779"/>
                  <a:pt x="1504544" y="22698"/>
                </a:cubicBezTo>
                <a:cubicBezTo>
                  <a:pt x="1501302" y="20536"/>
                  <a:pt x="1498302" y="17956"/>
                  <a:pt x="1494817" y="16213"/>
                </a:cubicBezTo>
                <a:cubicBezTo>
                  <a:pt x="1487402" y="12505"/>
                  <a:pt x="1476282" y="11579"/>
                  <a:pt x="1468876" y="9728"/>
                </a:cubicBezTo>
                <a:cubicBezTo>
                  <a:pt x="1465560" y="8899"/>
                  <a:pt x="1462465" y="7314"/>
                  <a:pt x="1459149" y="6485"/>
                </a:cubicBezTo>
                <a:lnTo>
                  <a:pt x="1433208" y="0"/>
                </a:lnTo>
                <a:cubicBezTo>
                  <a:pt x="1410903" y="1062"/>
                  <a:pt x="1374957" y="-620"/>
                  <a:pt x="1348902" y="6485"/>
                </a:cubicBezTo>
                <a:cubicBezTo>
                  <a:pt x="1342307" y="8284"/>
                  <a:pt x="1335931" y="10808"/>
                  <a:pt x="1329446" y="12970"/>
                </a:cubicBezTo>
                <a:lnTo>
                  <a:pt x="1290536" y="25940"/>
                </a:lnTo>
                <a:lnTo>
                  <a:pt x="1280808" y="29183"/>
                </a:lnTo>
                <a:cubicBezTo>
                  <a:pt x="1277565" y="30264"/>
                  <a:pt x="1274484" y="32117"/>
                  <a:pt x="1271080" y="32426"/>
                </a:cubicBezTo>
                <a:lnTo>
                  <a:pt x="1235412" y="35668"/>
                </a:lnTo>
                <a:lnTo>
                  <a:pt x="1219200" y="38911"/>
                </a:lnTo>
                <a:cubicBezTo>
                  <a:pt x="1204354" y="41610"/>
                  <a:pt x="1200018" y="41423"/>
                  <a:pt x="1186774" y="45396"/>
                </a:cubicBezTo>
                <a:cubicBezTo>
                  <a:pt x="1176953" y="48343"/>
                  <a:pt x="1167319" y="51881"/>
                  <a:pt x="1157591" y="55123"/>
                </a:cubicBezTo>
                <a:cubicBezTo>
                  <a:pt x="1154348" y="56204"/>
                  <a:pt x="1151179" y="57537"/>
                  <a:pt x="1147863" y="58366"/>
                </a:cubicBezTo>
                <a:cubicBezTo>
                  <a:pt x="1143540" y="59447"/>
                  <a:pt x="1139178" y="60384"/>
                  <a:pt x="1134893" y="61608"/>
                </a:cubicBezTo>
                <a:cubicBezTo>
                  <a:pt x="1131607" y="62547"/>
                  <a:pt x="1128482" y="64022"/>
                  <a:pt x="1125166" y="64851"/>
                </a:cubicBezTo>
                <a:cubicBezTo>
                  <a:pt x="1119819" y="66188"/>
                  <a:pt x="1114300" y="66757"/>
                  <a:pt x="1108953" y="68094"/>
                </a:cubicBezTo>
                <a:cubicBezTo>
                  <a:pt x="1105637" y="68923"/>
                  <a:pt x="1102541" y="72165"/>
                  <a:pt x="1099225" y="71336"/>
                </a:cubicBezTo>
                <a:cubicBezTo>
                  <a:pt x="1096880" y="70750"/>
                  <a:pt x="934937" y="73498"/>
                  <a:pt x="933856" y="71336"/>
                </a:cubicBezTo>
              </a:path>
            </a:pathLst>
          </a:custGeom>
          <a:solidFill>
            <a:srgbClr val="FFFF00">
              <a:alpha val="70000"/>
            </a:srgbClr>
          </a:solidFill>
          <a:ln w="508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916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27B68F-B673-CD49-BFC2-CA5C6D68B20D}"/>
              </a:ext>
            </a:extLst>
          </p:cNvPr>
          <p:cNvGrpSpPr/>
          <p:nvPr/>
        </p:nvGrpSpPr>
        <p:grpSpPr>
          <a:xfrm>
            <a:off x="926927" y="127000"/>
            <a:ext cx="10095978" cy="6604000"/>
            <a:chOff x="926927" y="127000"/>
            <a:chExt cx="10095978" cy="6604000"/>
          </a:xfrm>
        </p:grpSpPr>
        <p:pic>
          <p:nvPicPr>
            <p:cNvPr id="3" name="Picture 2">
              <a:extLst>
                <a:ext uri="{FF2B5EF4-FFF2-40B4-BE49-F238E27FC236}">
                  <a16:creationId xmlns:a16="http://schemas.microsoft.com/office/drawing/2014/main" id="{5BF91694-6CCE-0944-A459-4FD5271C978E}"/>
                </a:ext>
              </a:extLst>
            </p:cNvPr>
            <p:cNvPicPr>
              <a:picLocks noChangeAspect="1"/>
            </p:cNvPicPr>
            <p:nvPr/>
          </p:nvPicPr>
          <p:blipFill rotWithShape="1">
            <a:blip r:embed="rId2"/>
            <a:srcRect l="2854" r="3116"/>
            <a:stretch/>
          </p:blipFill>
          <p:spPr>
            <a:xfrm>
              <a:off x="926927" y="127000"/>
              <a:ext cx="10095978" cy="6604000"/>
            </a:xfrm>
            <a:prstGeom prst="rect">
              <a:avLst/>
            </a:prstGeom>
          </p:spPr>
        </p:pic>
        <p:sp>
          <p:nvSpPr>
            <p:cNvPr id="6" name="Freeform 5">
              <a:extLst>
                <a:ext uri="{FF2B5EF4-FFF2-40B4-BE49-F238E27FC236}">
                  <a16:creationId xmlns:a16="http://schemas.microsoft.com/office/drawing/2014/main" id="{9B1EEB24-33EC-4E4D-AE82-077B4DBF012E}"/>
                </a:ext>
              </a:extLst>
            </p:cNvPr>
            <p:cNvSpPr/>
            <p:nvPr/>
          </p:nvSpPr>
          <p:spPr>
            <a:xfrm>
              <a:off x="6773694" y="3381983"/>
              <a:ext cx="1569395" cy="515566"/>
            </a:xfrm>
            <a:custGeom>
              <a:avLst/>
              <a:gdLst>
                <a:gd name="connsiteX0" fmla="*/ 933855 w 1569395"/>
                <a:gd name="connsiteY0" fmla="*/ 64851 h 515566"/>
                <a:gd name="connsiteX1" fmla="*/ 859276 w 1569395"/>
                <a:gd name="connsiteY1" fmla="*/ 71336 h 515566"/>
                <a:gd name="connsiteX2" fmla="*/ 833336 w 1569395"/>
                <a:gd name="connsiteY2" fmla="*/ 74579 h 515566"/>
                <a:gd name="connsiteX3" fmla="*/ 648510 w 1569395"/>
                <a:gd name="connsiteY3" fmla="*/ 74579 h 515566"/>
                <a:gd name="connsiteX4" fmla="*/ 625812 w 1569395"/>
                <a:gd name="connsiteY4" fmla="*/ 81064 h 515566"/>
                <a:gd name="connsiteX5" fmla="*/ 606357 w 1569395"/>
                <a:gd name="connsiteY5" fmla="*/ 94034 h 515566"/>
                <a:gd name="connsiteX6" fmla="*/ 586902 w 1569395"/>
                <a:gd name="connsiteY6" fmla="*/ 100519 h 515566"/>
                <a:gd name="connsiteX7" fmla="*/ 557719 w 1569395"/>
                <a:gd name="connsiteY7" fmla="*/ 116732 h 515566"/>
                <a:gd name="connsiteX8" fmla="*/ 544749 w 1569395"/>
                <a:gd name="connsiteY8" fmla="*/ 119974 h 515566"/>
                <a:gd name="connsiteX9" fmla="*/ 535021 w 1569395"/>
                <a:gd name="connsiteY9" fmla="*/ 129702 h 515566"/>
                <a:gd name="connsiteX10" fmla="*/ 525293 w 1569395"/>
                <a:gd name="connsiteY10" fmla="*/ 132945 h 515566"/>
                <a:gd name="connsiteX11" fmla="*/ 515566 w 1569395"/>
                <a:gd name="connsiteY11" fmla="*/ 139430 h 515566"/>
                <a:gd name="connsiteX12" fmla="*/ 483140 w 1569395"/>
                <a:gd name="connsiteY12" fmla="*/ 149157 h 515566"/>
                <a:gd name="connsiteX13" fmla="*/ 473412 w 1569395"/>
                <a:gd name="connsiteY13" fmla="*/ 152400 h 515566"/>
                <a:gd name="connsiteX14" fmla="*/ 460442 w 1569395"/>
                <a:gd name="connsiteY14" fmla="*/ 155643 h 515566"/>
                <a:gd name="connsiteX15" fmla="*/ 440987 w 1569395"/>
                <a:gd name="connsiteY15" fmla="*/ 162128 h 515566"/>
                <a:gd name="connsiteX16" fmla="*/ 431259 w 1569395"/>
                <a:gd name="connsiteY16" fmla="*/ 168613 h 515566"/>
                <a:gd name="connsiteX17" fmla="*/ 415046 w 1569395"/>
                <a:gd name="connsiteY17" fmla="*/ 171855 h 515566"/>
                <a:gd name="connsiteX18" fmla="*/ 402076 w 1569395"/>
                <a:gd name="connsiteY18" fmla="*/ 178340 h 515566"/>
                <a:gd name="connsiteX19" fmla="*/ 382621 w 1569395"/>
                <a:gd name="connsiteY19" fmla="*/ 184826 h 515566"/>
                <a:gd name="connsiteX20" fmla="*/ 359923 w 1569395"/>
                <a:gd name="connsiteY20" fmla="*/ 194553 h 515566"/>
                <a:gd name="connsiteX21" fmla="*/ 324255 w 1569395"/>
                <a:gd name="connsiteY21" fmla="*/ 204281 h 515566"/>
                <a:gd name="connsiteX22" fmla="*/ 304800 w 1569395"/>
                <a:gd name="connsiteY22" fmla="*/ 210766 h 515566"/>
                <a:gd name="connsiteX23" fmla="*/ 282102 w 1569395"/>
                <a:gd name="connsiteY23" fmla="*/ 220494 h 515566"/>
                <a:gd name="connsiteX24" fmla="*/ 265889 w 1569395"/>
                <a:gd name="connsiteY24" fmla="*/ 226979 h 515566"/>
                <a:gd name="connsiteX25" fmla="*/ 246434 w 1569395"/>
                <a:gd name="connsiteY25" fmla="*/ 233464 h 515566"/>
                <a:gd name="connsiteX26" fmla="*/ 233463 w 1569395"/>
                <a:gd name="connsiteY26" fmla="*/ 239949 h 515566"/>
                <a:gd name="connsiteX27" fmla="*/ 210766 w 1569395"/>
                <a:gd name="connsiteY27" fmla="*/ 246434 h 515566"/>
                <a:gd name="connsiteX28" fmla="*/ 201038 w 1569395"/>
                <a:gd name="connsiteY28" fmla="*/ 252919 h 515566"/>
                <a:gd name="connsiteX29" fmla="*/ 191310 w 1569395"/>
                <a:gd name="connsiteY29" fmla="*/ 256162 h 515566"/>
                <a:gd name="connsiteX30" fmla="*/ 181583 w 1569395"/>
                <a:gd name="connsiteY30" fmla="*/ 262647 h 515566"/>
                <a:gd name="connsiteX31" fmla="*/ 175097 w 1569395"/>
                <a:gd name="connsiteY31" fmla="*/ 269132 h 515566"/>
                <a:gd name="connsiteX32" fmla="*/ 165370 w 1569395"/>
                <a:gd name="connsiteY32" fmla="*/ 272374 h 515566"/>
                <a:gd name="connsiteX33" fmla="*/ 149157 w 1569395"/>
                <a:gd name="connsiteY33" fmla="*/ 285345 h 515566"/>
                <a:gd name="connsiteX34" fmla="*/ 123217 w 1569395"/>
                <a:gd name="connsiteY34" fmla="*/ 291830 h 515566"/>
                <a:gd name="connsiteX35" fmla="*/ 103761 w 1569395"/>
                <a:gd name="connsiteY35" fmla="*/ 304800 h 515566"/>
                <a:gd name="connsiteX36" fmla="*/ 84306 w 1569395"/>
                <a:gd name="connsiteY36" fmla="*/ 317770 h 515566"/>
                <a:gd name="connsiteX37" fmla="*/ 64851 w 1569395"/>
                <a:gd name="connsiteY37" fmla="*/ 330740 h 515566"/>
                <a:gd name="connsiteX38" fmla="*/ 42153 w 1569395"/>
                <a:gd name="connsiteY38" fmla="*/ 350196 h 515566"/>
                <a:gd name="connsiteX39" fmla="*/ 32425 w 1569395"/>
                <a:gd name="connsiteY39" fmla="*/ 353438 h 515566"/>
                <a:gd name="connsiteX40" fmla="*/ 22697 w 1569395"/>
                <a:gd name="connsiteY40" fmla="*/ 359923 h 515566"/>
                <a:gd name="connsiteX41" fmla="*/ 9727 w 1569395"/>
                <a:gd name="connsiteY41" fmla="*/ 379379 h 515566"/>
                <a:gd name="connsiteX42" fmla="*/ 3242 w 1569395"/>
                <a:gd name="connsiteY42" fmla="*/ 398834 h 515566"/>
                <a:gd name="connsiteX43" fmla="*/ 0 w 1569395"/>
                <a:gd name="connsiteY43" fmla="*/ 408562 h 515566"/>
                <a:gd name="connsiteX44" fmla="*/ 3242 w 1569395"/>
                <a:gd name="connsiteY44" fmla="*/ 450715 h 515566"/>
                <a:gd name="connsiteX45" fmla="*/ 16212 w 1569395"/>
                <a:gd name="connsiteY45" fmla="*/ 470170 h 515566"/>
                <a:gd name="connsiteX46" fmla="*/ 29183 w 1569395"/>
                <a:gd name="connsiteY46" fmla="*/ 486383 h 515566"/>
                <a:gd name="connsiteX47" fmla="*/ 58366 w 1569395"/>
                <a:gd name="connsiteY47" fmla="*/ 502596 h 515566"/>
                <a:gd name="connsiteX48" fmla="*/ 77821 w 1569395"/>
                <a:gd name="connsiteY48" fmla="*/ 515566 h 515566"/>
                <a:gd name="connsiteX49" fmla="*/ 97276 w 1569395"/>
                <a:gd name="connsiteY49" fmla="*/ 512323 h 515566"/>
                <a:gd name="connsiteX50" fmla="*/ 116732 w 1569395"/>
                <a:gd name="connsiteY50" fmla="*/ 505838 h 515566"/>
                <a:gd name="connsiteX51" fmla="*/ 126459 w 1569395"/>
                <a:gd name="connsiteY51" fmla="*/ 502596 h 515566"/>
                <a:gd name="connsiteX52" fmla="*/ 136187 w 1569395"/>
                <a:gd name="connsiteY52" fmla="*/ 499353 h 515566"/>
                <a:gd name="connsiteX53" fmla="*/ 145915 w 1569395"/>
                <a:gd name="connsiteY53" fmla="*/ 496111 h 515566"/>
                <a:gd name="connsiteX54" fmla="*/ 175097 w 1569395"/>
                <a:gd name="connsiteY54" fmla="*/ 479898 h 515566"/>
                <a:gd name="connsiteX55" fmla="*/ 181583 w 1569395"/>
                <a:gd name="connsiteY55" fmla="*/ 473413 h 515566"/>
                <a:gd name="connsiteX56" fmla="*/ 201038 w 1569395"/>
                <a:gd name="connsiteY56" fmla="*/ 466928 h 515566"/>
                <a:gd name="connsiteX57" fmla="*/ 210766 w 1569395"/>
                <a:gd name="connsiteY57" fmla="*/ 463685 h 515566"/>
                <a:gd name="connsiteX58" fmla="*/ 236706 w 1569395"/>
                <a:gd name="connsiteY58" fmla="*/ 457200 h 515566"/>
                <a:gd name="connsiteX59" fmla="*/ 249676 w 1569395"/>
                <a:gd name="connsiteY59" fmla="*/ 453957 h 515566"/>
                <a:gd name="connsiteX60" fmla="*/ 308042 w 1569395"/>
                <a:gd name="connsiteY60" fmla="*/ 450715 h 515566"/>
                <a:gd name="connsiteX61" fmla="*/ 333983 w 1569395"/>
                <a:gd name="connsiteY61" fmla="*/ 444230 h 515566"/>
                <a:gd name="connsiteX62" fmla="*/ 343710 w 1569395"/>
                <a:gd name="connsiteY62" fmla="*/ 437745 h 515566"/>
                <a:gd name="connsiteX63" fmla="*/ 356680 w 1569395"/>
                <a:gd name="connsiteY63" fmla="*/ 434502 h 515566"/>
                <a:gd name="connsiteX64" fmla="*/ 376136 w 1569395"/>
                <a:gd name="connsiteY64" fmla="*/ 428017 h 515566"/>
                <a:gd name="connsiteX65" fmla="*/ 385863 w 1569395"/>
                <a:gd name="connsiteY65" fmla="*/ 424774 h 515566"/>
                <a:gd name="connsiteX66" fmla="*/ 424774 w 1569395"/>
                <a:gd name="connsiteY66" fmla="*/ 418289 h 515566"/>
                <a:gd name="connsiteX67" fmla="*/ 460442 w 1569395"/>
                <a:gd name="connsiteY67" fmla="*/ 411804 h 515566"/>
                <a:gd name="connsiteX68" fmla="*/ 505838 w 1569395"/>
                <a:gd name="connsiteY68" fmla="*/ 402077 h 515566"/>
                <a:gd name="connsiteX69" fmla="*/ 531778 w 1569395"/>
                <a:gd name="connsiteY69" fmla="*/ 395591 h 515566"/>
                <a:gd name="connsiteX70" fmla="*/ 541506 w 1569395"/>
                <a:gd name="connsiteY70" fmla="*/ 392349 h 515566"/>
                <a:gd name="connsiteX71" fmla="*/ 567446 w 1569395"/>
                <a:gd name="connsiteY71" fmla="*/ 385864 h 515566"/>
                <a:gd name="connsiteX72" fmla="*/ 577174 w 1569395"/>
                <a:gd name="connsiteY72" fmla="*/ 379379 h 515566"/>
                <a:gd name="connsiteX73" fmla="*/ 603115 w 1569395"/>
                <a:gd name="connsiteY73" fmla="*/ 372894 h 515566"/>
                <a:gd name="connsiteX74" fmla="*/ 635540 w 1569395"/>
                <a:gd name="connsiteY74" fmla="*/ 366408 h 515566"/>
                <a:gd name="connsiteX75" fmla="*/ 687421 w 1569395"/>
                <a:gd name="connsiteY75" fmla="*/ 359923 h 515566"/>
                <a:gd name="connsiteX76" fmla="*/ 700391 w 1569395"/>
                <a:gd name="connsiteY76" fmla="*/ 353438 h 515566"/>
                <a:gd name="connsiteX77" fmla="*/ 719846 w 1569395"/>
                <a:gd name="connsiteY77" fmla="*/ 340468 h 515566"/>
                <a:gd name="connsiteX78" fmla="*/ 749029 w 1569395"/>
                <a:gd name="connsiteY78" fmla="*/ 333983 h 515566"/>
                <a:gd name="connsiteX79" fmla="*/ 758757 w 1569395"/>
                <a:gd name="connsiteY79" fmla="*/ 330740 h 515566"/>
                <a:gd name="connsiteX80" fmla="*/ 778212 w 1569395"/>
                <a:gd name="connsiteY80" fmla="*/ 327498 h 515566"/>
                <a:gd name="connsiteX81" fmla="*/ 800910 w 1569395"/>
                <a:gd name="connsiteY81" fmla="*/ 321013 h 515566"/>
                <a:gd name="connsiteX82" fmla="*/ 833336 w 1569395"/>
                <a:gd name="connsiteY82" fmla="*/ 314528 h 515566"/>
                <a:gd name="connsiteX83" fmla="*/ 852791 w 1569395"/>
                <a:gd name="connsiteY83" fmla="*/ 308043 h 515566"/>
                <a:gd name="connsiteX84" fmla="*/ 862519 w 1569395"/>
                <a:gd name="connsiteY84" fmla="*/ 301557 h 515566"/>
                <a:gd name="connsiteX85" fmla="*/ 891702 w 1569395"/>
                <a:gd name="connsiteY85" fmla="*/ 298315 h 515566"/>
                <a:gd name="connsiteX86" fmla="*/ 988978 w 1569395"/>
                <a:gd name="connsiteY86" fmla="*/ 295072 h 515566"/>
                <a:gd name="connsiteX87" fmla="*/ 1108953 w 1569395"/>
                <a:gd name="connsiteY87" fmla="*/ 295072 h 515566"/>
                <a:gd name="connsiteX88" fmla="*/ 1361872 w 1569395"/>
                <a:gd name="connsiteY88" fmla="*/ 311285 h 515566"/>
                <a:gd name="connsiteX89" fmla="*/ 1452663 w 1569395"/>
                <a:gd name="connsiteY89" fmla="*/ 308043 h 515566"/>
                <a:gd name="connsiteX90" fmla="*/ 1468876 w 1569395"/>
                <a:gd name="connsiteY90" fmla="*/ 304800 h 515566"/>
                <a:gd name="connsiteX91" fmla="*/ 1488332 w 1569395"/>
                <a:gd name="connsiteY91" fmla="*/ 298315 h 515566"/>
                <a:gd name="connsiteX92" fmla="*/ 1494817 w 1569395"/>
                <a:gd name="connsiteY92" fmla="*/ 288587 h 515566"/>
                <a:gd name="connsiteX93" fmla="*/ 1524000 w 1569395"/>
                <a:gd name="connsiteY93" fmla="*/ 272374 h 515566"/>
                <a:gd name="connsiteX94" fmla="*/ 1543455 w 1569395"/>
                <a:gd name="connsiteY94" fmla="*/ 256162 h 515566"/>
                <a:gd name="connsiteX95" fmla="*/ 1553183 w 1569395"/>
                <a:gd name="connsiteY95" fmla="*/ 236706 h 515566"/>
                <a:gd name="connsiteX96" fmla="*/ 1562910 w 1569395"/>
                <a:gd name="connsiteY96" fmla="*/ 201038 h 515566"/>
                <a:gd name="connsiteX97" fmla="*/ 1566153 w 1569395"/>
                <a:gd name="connsiteY97" fmla="*/ 129702 h 515566"/>
                <a:gd name="connsiteX98" fmla="*/ 1569395 w 1569395"/>
                <a:gd name="connsiteY98" fmla="*/ 116732 h 515566"/>
                <a:gd name="connsiteX99" fmla="*/ 1562910 w 1569395"/>
                <a:gd name="connsiteY99" fmla="*/ 77821 h 515566"/>
                <a:gd name="connsiteX100" fmla="*/ 1556425 w 1569395"/>
                <a:gd name="connsiteY100" fmla="*/ 68094 h 515566"/>
                <a:gd name="connsiteX101" fmla="*/ 1546697 w 1569395"/>
                <a:gd name="connsiteY101" fmla="*/ 51881 h 515566"/>
                <a:gd name="connsiteX102" fmla="*/ 1540212 w 1569395"/>
                <a:gd name="connsiteY102" fmla="*/ 42153 h 515566"/>
                <a:gd name="connsiteX103" fmla="*/ 1530485 w 1569395"/>
                <a:gd name="connsiteY103" fmla="*/ 38911 h 515566"/>
                <a:gd name="connsiteX104" fmla="*/ 1520757 w 1569395"/>
                <a:gd name="connsiteY104" fmla="*/ 32426 h 515566"/>
                <a:gd name="connsiteX105" fmla="*/ 1514272 w 1569395"/>
                <a:gd name="connsiteY105" fmla="*/ 25940 h 515566"/>
                <a:gd name="connsiteX106" fmla="*/ 1504544 w 1569395"/>
                <a:gd name="connsiteY106" fmla="*/ 22698 h 515566"/>
                <a:gd name="connsiteX107" fmla="*/ 1494817 w 1569395"/>
                <a:gd name="connsiteY107" fmla="*/ 16213 h 515566"/>
                <a:gd name="connsiteX108" fmla="*/ 1468876 w 1569395"/>
                <a:gd name="connsiteY108" fmla="*/ 9728 h 515566"/>
                <a:gd name="connsiteX109" fmla="*/ 1459149 w 1569395"/>
                <a:gd name="connsiteY109" fmla="*/ 6485 h 515566"/>
                <a:gd name="connsiteX110" fmla="*/ 1433208 w 1569395"/>
                <a:gd name="connsiteY110" fmla="*/ 0 h 515566"/>
                <a:gd name="connsiteX111" fmla="*/ 1348902 w 1569395"/>
                <a:gd name="connsiteY111" fmla="*/ 6485 h 515566"/>
                <a:gd name="connsiteX112" fmla="*/ 1329446 w 1569395"/>
                <a:gd name="connsiteY112" fmla="*/ 12970 h 515566"/>
                <a:gd name="connsiteX113" fmla="*/ 1290536 w 1569395"/>
                <a:gd name="connsiteY113" fmla="*/ 25940 h 515566"/>
                <a:gd name="connsiteX114" fmla="*/ 1280808 w 1569395"/>
                <a:gd name="connsiteY114" fmla="*/ 29183 h 515566"/>
                <a:gd name="connsiteX115" fmla="*/ 1271080 w 1569395"/>
                <a:gd name="connsiteY115" fmla="*/ 32426 h 515566"/>
                <a:gd name="connsiteX116" fmla="*/ 1235412 w 1569395"/>
                <a:gd name="connsiteY116" fmla="*/ 35668 h 515566"/>
                <a:gd name="connsiteX117" fmla="*/ 1219200 w 1569395"/>
                <a:gd name="connsiteY117" fmla="*/ 38911 h 515566"/>
                <a:gd name="connsiteX118" fmla="*/ 1186774 w 1569395"/>
                <a:gd name="connsiteY118" fmla="*/ 45396 h 515566"/>
                <a:gd name="connsiteX119" fmla="*/ 1157591 w 1569395"/>
                <a:gd name="connsiteY119" fmla="*/ 55123 h 515566"/>
                <a:gd name="connsiteX120" fmla="*/ 1147863 w 1569395"/>
                <a:gd name="connsiteY120" fmla="*/ 58366 h 515566"/>
                <a:gd name="connsiteX121" fmla="*/ 1134893 w 1569395"/>
                <a:gd name="connsiteY121" fmla="*/ 61608 h 515566"/>
                <a:gd name="connsiteX122" fmla="*/ 1125166 w 1569395"/>
                <a:gd name="connsiteY122" fmla="*/ 64851 h 515566"/>
                <a:gd name="connsiteX123" fmla="*/ 1108953 w 1569395"/>
                <a:gd name="connsiteY123" fmla="*/ 68094 h 515566"/>
                <a:gd name="connsiteX124" fmla="*/ 1099225 w 1569395"/>
                <a:gd name="connsiteY124" fmla="*/ 71336 h 515566"/>
                <a:gd name="connsiteX125" fmla="*/ 1095983 w 1569395"/>
                <a:gd name="connsiteY125" fmla="*/ 64851 h 515566"/>
                <a:gd name="connsiteX0" fmla="*/ 933855 w 1569395"/>
                <a:gd name="connsiteY0" fmla="*/ 64851 h 515566"/>
                <a:gd name="connsiteX1" fmla="*/ 859276 w 1569395"/>
                <a:gd name="connsiteY1" fmla="*/ 71336 h 515566"/>
                <a:gd name="connsiteX2" fmla="*/ 833336 w 1569395"/>
                <a:gd name="connsiteY2" fmla="*/ 74579 h 515566"/>
                <a:gd name="connsiteX3" fmla="*/ 648510 w 1569395"/>
                <a:gd name="connsiteY3" fmla="*/ 74579 h 515566"/>
                <a:gd name="connsiteX4" fmla="*/ 625812 w 1569395"/>
                <a:gd name="connsiteY4" fmla="*/ 81064 h 515566"/>
                <a:gd name="connsiteX5" fmla="*/ 606357 w 1569395"/>
                <a:gd name="connsiteY5" fmla="*/ 94034 h 515566"/>
                <a:gd name="connsiteX6" fmla="*/ 586902 w 1569395"/>
                <a:gd name="connsiteY6" fmla="*/ 100519 h 515566"/>
                <a:gd name="connsiteX7" fmla="*/ 557719 w 1569395"/>
                <a:gd name="connsiteY7" fmla="*/ 116732 h 515566"/>
                <a:gd name="connsiteX8" fmla="*/ 544749 w 1569395"/>
                <a:gd name="connsiteY8" fmla="*/ 119974 h 515566"/>
                <a:gd name="connsiteX9" fmla="*/ 535021 w 1569395"/>
                <a:gd name="connsiteY9" fmla="*/ 129702 h 515566"/>
                <a:gd name="connsiteX10" fmla="*/ 525293 w 1569395"/>
                <a:gd name="connsiteY10" fmla="*/ 132945 h 515566"/>
                <a:gd name="connsiteX11" fmla="*/ 515566 w 1569395"/>
                <a:gd name="connsiteY11" fmla="*/ 139430 h 515566"/>
                <a:gd name="connsiteX12" fmla="*/ 483140 w 1569395"/>
                <a:gd name="connsiteY12" fmla="*/ 149157 h 515566"/>
                <a:gd name="connsiteX13" fmla="*/ 473412 w 1569395"/>
                <a:gd name="connsiteY13" fmla="*/ 152400 h 515566"/>
                <a:gd name="connsiteX14" fmla="*/ 460442 w 1569395"/>
                <a:gd name="connsiteY14" fmla="*/ 155643 h 515566"/>
                <a:gd name="connsiteX15" fmla="*/ 440987 w 1569395"/>
                <a:gd name="connsiteY15" fmla="*/ 162128 h 515566"/>
                <a:gd name="connsiteX16" fmla="*/ 431259 w 1569395"/>
                <a:gd name="connsiteY16" fmla="*/ 168613 h 515566"/>
                <a:gd name="connsiteX17" fmla="*/ 415046 w 1569395"/>
                <a:gd name="connsiteY17" fmla="*/ 171855 h 515566"/>
                <a:gd name="connsiteX18" fmla="*/ 402076 w 1569395"/>
                <a:gd name="connsiteY18" fmla="*/ 178340 h 515566"/>
                <a:gd name="connsiteX19" fmla="*/ 382621 w 1569395"/>
                <a:gd name="connsiteY19" fmla="*/ 184826 h 515566"/>
                <a:gd name="connsiteX20" fmla="*/ 359923 w 1569395"/>
                <a:gd name="connsiteY20" fmla="*/ 194553 h 515566"/>
                <a:gd name="connsiteX21" fmla="*/ 324255 w 1569395"/>
                <a:gd name="connsiteY21" fmla="*/ 204281 h 515566"/>
                <a:gd name="connsiteX22" fmla="*/ 304800 w 1569395"/>
                <a:gd name="connsiteY22" fmla="*/ 210766 h 515566"/>
                <a:gd name="connsiteX23" fmla="*/ 282102 w 1569395"/>
                <a:gd name="connsiteY23" fmla="*/ 220494 h 515566"/>
                <a:gd name="connsiteX24" fmla="*/ 265889 w 1569395"/>
                <a:gd name="connsiteY24" fmla="*/ 226979 h 515566"/>
                <a:gd name="connsiteX25" fmla="*/ 246434 w 1569395"/>
                <a:gd name="connsiteY25" fmla="*/ 233464 h 515566"/>
                <a:gd name="connsiteX26" fmla="*/ 233463 w 1569395"/>
                <a:gd name="connsiteY26" fmla="*/ 239949 h 515566"/>
                <a:gd name="connsiteX27" fmla="*/ 210766 w 1569395"/>
                <a:gd name="connsiteY27" fmla="*/ 246434 h 515566"/>
                <a:gd name="connsiteX28" fmla="*/ 201038 w 1569395"/>
                <a:gd name="connsiteY28" fmla="*/ 252919 h 515566"/>
                <a:gd name="connsiteX29" fmla="*/ 191310 w 1569395"/>
                <a:gd name="connsiteY29" fmla="*/ 256162 h 515566"/>
                <a:gd name="connsiteX30" fmla="*/ 181583 w 1569395"/>
                <a:gd name="connsiteY30" fmla="*/ 262647 h 515566"/>
                <a:gd name="connsiteX31" fmla="*/ 175097 w 1569395"/>
                <a:gd name="connsiteY31" fmla="*/ 269132 h 515566"/>
                <a:gd name="connsiteX32" fmla="*/ 165370 w 1569395"/>
                <a:gd name="connsiteY32" fmla="*/ 272374 h 515566"/>
                <a:gd name="connsiteX33" fmla="*/ 149157 w 1569395"/>
                <a:gd name="connsiteY33" fmla="*/ 285345 h 515566"/>
                <a:gd name="connsiteX34" fmla="*/ 123217 w 1569395"/>
                <a:gd name="connsiteY34" fmla="*/ 291830 h 515566"/>
                <a:gd name="connsiteX35" fmla="*/ 103761 w 1569395"/>
                <a:gd name="connsiteY35" fmla="*/ 304800 h 515566"/>
                <a:gd name="connsiteX36" fmla="*/ 84306 w 1569395"/>
                <a:gd name="connsiteY36" fmla="*/ 317770 h 515566"/>
                <a:gd name="connsiteX37" fmla="*/ 64851 w 1569395"/>
                <a:gd name="connsiteY37" fmla="*/ 330740 h 515566"/>
                <a:gd name="connsiteX38" fmla="*/ 42153 w 1569395"/>
                <a:gd name="connsiteY38" fmla="*/ 350196 h 515566"/>
                <a:gd name="connsiteX39" fmla="*/ 32425 w 1569395"/>
                <a:gd name="connsiteY39" fmla="*/ 353438 h 515566"/>
                <a:gd name="connsiteX40" fmla="*/ 22697 w 1569395"/>
                <a:gd name="connsiteY40" fmla="*/ 359923 h 515566"/>
                <a:gd name="connsiteX41" fmla="*/ 9727 w 1569395"/>
                <a:gd name="connsiteY41" fmla="*/ 379379 h 515566"/>
                <a:gd name="connsiteX42" fmla="*/ 3242 w 1569395"/>
                <a:gd name="connsiteY42" fmla="*/ 398834 h 515566"/>
                <a:gd name="connsiteX43" fmla="*/ 0 w 1569395"/>
                <a:gd name="connsiteY43" fmla="*/ 408562 h 515566"/>
                <a:gd name="connsiteX44" fmla="*/ 3242 w 1569395"/>
                <a:gd name="connsiteY44" fmla="*/ 450715 h 515566"/>
                <a:gd name="connsiteX45" fmla="*/ 16212 w 1569395"/>
                <a:gd name="connsiteY45" fmla="*/ 470170 h 515566"/>
                <a:gd name="connsiteX46" fmla="*/ 29183 w 1569395"/>
                <a:gd name="connsiteY46" fmla="*/ 486383 h 515566"/>
                <a:gd name="connsiteX47" fmla="*/ 58366 w 1569395"/>
                <a:gd name="connsiteY47" fmla="*/ 502596 h 515566"/>
                <a:gd name="connsiteX48" fmla="*/ 77821 w 1569395"/>
                <a:gd name="connsiteY48" fmla="*/ 515566 h 515566"/>
                <a:gd name="connsiteX49" fmla="*/ 97276 w 1569395"/>
                <a:gd name="connsiteY49" fmla="*/ 512323 h 515566"/>
                <a:gd name="connsiteX50" fmla="*/ 116732 w 1569395"/>
                <a:gd name="connsiteY50" fmla="*/ 505838 h 515566"/>
                <a:gd name="connsiteX51" fmla="*/ 126459 w 1569395"/>
                <a:gd name="connsiteY51" fmla="*/ 502596 h 515566"/>
                <a:gd name="connsiteX52" fmla="*/ 136187 w 1569395"/>
                <a:gd name="connsiteY52" fmla="*/ 499353 h 515566"/>
                <a:gd name="connsiteX53" fmla="*/ 145915 w 1569395"/>
                <a:gd name="connsiteY53" fmla="*/ 496111 h 515566"/>
                <a:gd name="connsiteX54" fmla="*/ 175097 w 1569395"/>
                <a:gd name="connsiteY54" fmla="*/ 479898 h 515566"/>
                <a:gd name="connsiteX55" fmla="*/ 181583 w 1569395"/>
                <a:gd name="connsiteY55" fmla="*/ 473413 h 515566"/>
                <a:gd name="connsiteX56" fmla="*/ 201038 w 1569395"/>
                <a:gd name="connsiteY56" fmla="*/ 466928 h 515566"/>
                <a:gd name="connsiteX57" fmla="*/ 210766 w 1569395"/>
                <a:gd name="connsiteY57" fmla="*/ 463685 h 515566"/>
                <a:gd name="connsiteX58" fmla="*/ 236706 w 1569395"/>
                <a:gd name="connsiteY58" fmla="*/ 457200 h 515566"/>
                <a:gd name="connsiteX59" fmla="*/ 249676 w 1569395"/>
                <a:gd name="connsiteY59" fmla="*/ 453957 h 515566"/>
                <a:gd name="connsiteX60" fmla="*/ 308042 w 1569395"/>
                <a:gd name="connsiteY60" fmla="*/ 450715 h 515566"/>
                <a:gd name="connsiteX61" fmla="*/ 333983 w 1569395"/>
                <a:gd name="connsiteY61" fmla="*/ 444230 h 515566"/>
                <a:gd name="connsiteX62" fmla="*/ 343710 w 1569395"/>
                <a:gd name="connsiteY62" fmla="*/ 437745 h 515566"/>
                <a:gd name="connsiteX63" fmla="*/ 356680 w 1569395"/>
                <a:gd name="connsiteY63" fmla="*/ 434502 h 515566"/>
                <a:gd name="connsiteX64" fmla="*/ 376136 w 1569395"/>
                <a:gd name="connsiteY64" fmla="*/ 428017 h 515566"/>
                <a:gd name="connsiteX65" fmla="*/ 385863 w 1569395"/>
                <a:gd name="connsiteY65" fmla="*/ 424774 h 515566"/>
                <a:gd name="connsiteX66" fmla="*/ 424774 w 1569395"/>
                <a:gd name="connsiteY66" fmla="*/ 418289 h 515566"/>
                <a:gd name="connsiteX67" fmla="*/ 460442 w 1569395"/>
                <a:gd name="connsiteY67" fmla="*/ 411804 h 515566"/>
                <a:gd name="connsiteX68" fmla="*/ 505838 w 1569395"/>
                <a:gd name="connsiteY68" fmla="*/ 402077 h 515566"/>
                <a:gd name="connsiteX69" fmla="*/ 531778 w 1569395"/>
                <a:gd name="connsiteY69" fmla="*/ 395591 h 515566"/>
                <a:gd name="connsiteX70" fmla="*/ 541506 w 1569395"/>
                <a:gd name="connsiteY70" fmla="*/ 392349 h 515566"/>
                <a:gd name="connsiteX71" fmla="*/ 567446 w 1569395"/>
                <a:gd name="connsiteY71" fmla="*/ 385864 h 515566"/>
                <a:gd name="connsiteX72" fmla="*/ 577174 w 1569395"/>
                <a:gd name="connsiteY72" fmla="*/ 379379 h 515566"/>
                <a:gd name="connsiteX73" fmla="*/ 603115 w 1569395"/>
                <a:gd name="connsiteY73" fmla="*/ 372894 h 515566"/>
                <a:gd name="connsiteX74" fmla="*/ 635540 w 1569395"/>
                <a:gd name="connsiteY74" fmla="*/ 366408 h 515566"/>
                <a:gd name="connsiteX75" fmla="*/ 687421 w 1569395"/>
                <a:gd name="connsiteY75" fmla="*/ 359923 h 515566"/>
                <a:gd name="connsiteX76" fmla="*/ 700391 w 1569395"/>
                <a:gd name="connsiteY76" fmla="*/ 353438 h 515566"/>
                <a:gd name="connsiteX77" fmla="*/ 719846 w 1569395"/>
                <a:gd name="connsiteY77" fmla="*/ 340468 h 515566"/>
                <a:gd name="connsiteX78" fmla="*/ 749029 w 1569395"/>
                <a:gd name="connsiteY78" fmla="*/ 333983 h 515566"/>
                <a:gd name="connsiteX79" fmla="*/ 758757 w 1569395"/>
                <a:gd name="connsiteY79" fmla="*/ 330740 h 515566"/>
                <a:gd name="connsiteX80" fmla="*/ 778212 w 1569395"/>
                <a:gd name="connsiteY80" fmla="*/ 327498 h 515566"/>
                <a:gd name="connsiteX81" fmla="*/ 800910 w 1569395"/>
                <a:gd name="connsiteY81" fmla="*/ 321013 h 515566"/>
                <a:gd name="connsiteX82" fmla="*/ 833336 w 1569395"/>
                <a:gd name="connsiteY82" fmla="*/ 314528 h 515566"/>
                <a:gd name="connsiteX83" fmla="*/ 852791 w 1569395"/>
                <a:gd name="connsiteY83" fmla="*/ 308043 h 515566"/>
                <a:gd name="connsiteX84" fmla="*/ 862519 w 1569395"/>
                <a:gd name="connsiteY84" fmla="*/ 301557 h 515566"/>
                <a:gd name="connsiteX85" fmla="*/ 891702 w 1569395"/>
                <a:gd name="connsiteY85" fmla="*/ 298315 h 515566"/>
                <a:gd name="connsiteX86" fmla="*/ 988978 w 1569395"/>
                <a:gd name="connsiteY86" fmla="*/ 295072 h 515566"/>
                <a:gd name="connsiteX87" fmla="*/ 1108953 w 1569395"/>
                <a:gd name="connsiteY87" fmla="*/ 295072 h 515566"/>
                <a:gd name="connsiteX88" fmla="*/ 1361872 w 1569395"/>
                <a:gd name="connsiteY88" fmla="*/ 311285 h 515566"/>
                <a:gd name="connsiteX89" fmla="*/ 1452663 w 1569395"/>
                <a:gd name="connsiteY89" fmla="*/ 308043 h 515566"/>
                <a:gd name="connsiteX90" fmla="*/ 1468876 w 1569395"/>
                <a:gd name="connsiteY90" fmla="*/ 304800 h 515566"/>
                <a:gd name="connsiteX91" fmla="*/ 1488332 w 1569395"/>
                <a:gd name="connsiteY91" fmla="*/ 298315 h 515566"/>
                <a:gd name="connsiteX92" fmla="*/ 1494817 w 1569395"/>
                <a:gd name="connsiteY92" fmla="*/ 288587 h 515566"/>
                <a:gd name="connsiteX93" fmla="*/ 1524000 w 1569395"/>
                <a:gd name="connsiteY93" fmla="*/ 272374 h 515566"/>
                <a:gd name="connsiteX94" fmla="*/ 1543455 w 1569395"/>
                <a:gd name="connsiteY94" fmla="*/ 256162 h 515566"/>
                <a:gd name="connsiteX95" fmla="*/ 1553183 w 1569395"/>
                <a:gd name="connsiteY95" fmla="*/ 236706 h 515566"/>
                <a:gd name="connsiteX96" fmla="*/ 1562910 w 1569395"/>
                <a:gd name="connsiteY96" fmla="*/ 201038 h 515566"/>
                <a:gd name="connsiteX97" fmla="*/ 1566153 w 1569395"/>
                <a:gd name="connsiteY97" fmla="*/ 129702 h 515566"/>
                <a:gd name="connsiteX98" fmla="*/ 1569395 w 1569395"/>
                <a:gd name="connsiteY98" fmla="*/ 116732 h 515566"/>
                <a:gd name="connsiteX99" fmla="*/ 1562910 w 1569395"/>
                <a:gd name="connsiteY99" fmla="*/ 77821 h 515566"/>
                <a:gd name="connsiteX100" fmla="*/ 1556425 w 1569395"/>
                <a:gd name="connsiteY100" fmla="*/ 68094 h 515566"/>
                <a:gd name="connsiteX101" fmla="*/ 1546697 w 1569395"/>
                <a:gd name="connsiteY101" fmla="*/ 51881 h 515566"/>
                <a:gd name="connsiteX102" fmla="*/ 1540212 w 1569395"/>
                <a:gd name="connsiteY102" fmla="*/ 42153 h 515566"/>
                <a:gd name="connsiteX103" fmla="*/ 1530485 w 1569395"/>
                <a:gd name="connsiteY103" fmla="*/ 38911 h 515566"/>
                <a:gd name="connsiteX104" fmla="*/ 1520757 w 1569395"/>
                <a:gd name="connsiteY104" fmla="*/ 32426 h 515566"/>
                <a:gd name="connsiteX105" fmla="*/ 1514272 w 1569395"/>
                <a:gd name="connsiteY105" fmla="*/ 25940 h 515566"/>
                <a:gd name="connsiteX106" fmla="*/ 1504544 w 1569395"/>
                <a:gd name="connsiteY106" fmla="*/ 22698 h 515566"/>
                <a:gd name="connsiteX107" fmla="*/ 1494817 w 1569395"/>
                <a:gd name="connsiteY107" fmla="*/ 16213 h 515566"/>
                <a:gd name="connsiteX108" fmla="*/ 1468876 w 1569395"/>
                <a:gd name="connsiteY108" fmla="*/ 9728 h 515566"/>
                <a:gd name="connsiteX109" fmla="*/ 1459149 w 1569395"/>
                <a:gd name="connsiteY109" fmla="*/ 6485 h 515566"/>
                <a:gd name="connsiteX110" fmla="*/ 1433208 w 1569395"/>
                <a:gd name="connsiteY110" fmla="*/ 0 h 515566"/>
                <a:gd name="connsiteX111" fmla="*/ 1348902 w 1569395"/>
                <a:gd name="connsiteY111" fmla="*/ 6485 h 515566"/>
                <a:gd name="connsiteX112" fmla="*/ 1329446 w 1569395"/>
                <a:gd name="connsiteY112" fmla="*/ 12970 h 515566"/>
                <a:gd name="connsiteX113" fmla="*/ 1290536 w 1569395"/>
                <a:gd name="connsiteY113" fmla="*/ 25940 h 515566"/>
                <a:gd name="connsiteX114" fmla="*/ 1280808 w 1569395"/>
                <a:gd name="connsiteY114" fmla="*/ 29183 h 515566"/>
                <a:gd name="connsiteX115" fmla="*/ 1271080 w 1569395"/>
                <a:gd name="connsiteY115" fmla="*/ 32426 h 515566"/>
                <a:gd name="connsiteX116" fmla="*/ 1235412 w 1569395"/>
                <a:gd name="connsiteY116" fmla="*/ 35668 h 515566"/>
                <a:gd name="connsiteX117" fmla="*/ 1219200 w 1569395"/>
                <a:gd name="connsiteY117" fmla="*/ 38911 h 515566"/>
                <a:gd name="connsiteX118" fmla="*/ 1186774 w 1569395"/>
                <a:gd name="connsiteY118" fmla="*/ 45396 h 515566"/>
                <a:gd name="connsiteX119" fmla="*/ 1157591 w 1569395"/>
                <a:gd name="connsiteY119" fmla="*/ 55123 h 515566"/>
                <a:gd name="connsiteX120" fmla="*/ 1147863 w 1569395"/>
                <a:gd name="connsiteY120" fmla="*/ 58366 h 515566"/>
                <a:gd name="connsiteX121" fmla="*/ 1134893 w 1569395"/>
                <a:gd name="connsiteY121" fmla="*/ 61608 h 515566"/>
                <a:gd name="connsiteX122" fmla="*/ 1125166 w 1569395"/>
                <a:gd name="connsiteY122" fmla="*/ 64851 h 515566"/>
                <a:gd name="connsiteX123" fmla="*/ 1108953 w 1569395"/>
                <a:gd name="connsiteY123" fmla="*/ 68094 h 515566"/>
                <a:gd name="connsiteX124" fmla="*/ 1099225 w 1569395"/>
                <a:gd name="connsiteY124" fmla="*/ 71336 h 515566"/>
                <a:gd name="connsiteX125" fmla="*/ 933856 w 1569395"/>
                <a:gd name="connsiteY125" fmla="*/ 71336 h 51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569395" h="515566">
                  <a:moveTo>
                    <a:pt x="933855" y="64851"/>
                  </a:moveTo>
                  <a:cubicBezTo>
                    <a:pt x="884816" y="71858"/>
                    <a:pt x="939616" y="64641"/>
                    <a:pt x="859276" y="71336"/>
                  </a:cubicBezTo>
                  <a:cubicBezTo>
                    <a:pt x="850592" y="72060"/>
                    <a:pt x="841983" y="73498"/>
                    <a:pt x="833336" y="74579"/>
                  </a:cubicBezTo>
                  <a:cubicBezTo>
                    <a:pt x="759389" y="72818"/>
                    <a:pt x="714372" y="67646"/>
                    <a:pt x="648510" y="74579"/>
                  </a:cubicBezTo>
                  <a:cubicBezTo>
                    <a:pt x="646435" y="74797"/>
                    <a:pt x="628867" y="79367"/>
                    <a:pt x="625812" y="81064"/>
                  </a:cubicBezTo>
                  <a:cubicBezTo>
                    <a:pt x="618999" y="84849"/>
                    <a:pt x="613751" y="91569"/>
                    <a:pt x="606357" y="94034"/>
                  </a:cubicBezTo>
                  <a:lnTo>
                    <a:pt x="586902" y="100519"/>
                  </a:lnTo>
                  <a:cubicBezTo>
                    <a:pt x="569490" y="112127"/>
                    <a:pt x="572697" y="112452"/>
                    <a:pt x="557719" y="116732"/>
                  </a:cubicBezTo>
                  <a:cubicBezTo>
                    <a:pt x="553434" y="117956"/>
                    <a:pt x="549072" y="118893"/>
                    <a:pt x="544749" y="119974"/>
                  </a:cubicBezTo>
                  <a:cubicBezTo>
                    <a:pt x="541506" y="123217"/>
                    <a:pt x="538837" y="127158"/>
                    <a:pt x="535021" y="129702"/>
                  </a:cubicBezTo>
                  <a:cubicBezTo>
                    <a:pt x="532177" y="131598"/>
                    <a:pt x="528350" y="131416"/>
                    <a:pt x="525293" y="132945"/>
                  </a:cubicBezTo>
                  <a:cubicBezTo>
                    <a:pt x="521808" y="134688"/>
                    <a:pt x="519127" y="137847"/>
                    <a:pt x="515566" y="139430"/>
                  </a:cubicBezTo>
                  <a:cubicBezTo>
                    <a:pt x="501691" y="145597"/>
                    <a:pt x="496348" y="145383"/>
                    <a:pt x="483140" y="149157"/>
                  </a:cubicBezTo>
                  <a:cubicBezTo>
                    <a:pt x="479853" y="150096"/>
                    <a:pt x="476699" y="151461"/>
                    <a:pt x="473412" y="152400"/>
                  </a:cubicBezTo>
                  <a:cubicBezTo>
                    <a:pt x="469127" y="153624"/>
                    <a:pt x="464710" y="154362"/>
                    <a:pt x="460442" y="155643"/>
                  </a:cubicBezTo>
                  <a:cubicBezTo>
                    <a:pt x="453895" y="157607"/>
                    <a:pt x="446675" y="158336"/>
                    <a:pt x="440987" y="162128"/>
                  </a:cubicBezTo>
                  <a:cubicBezTo>
                    <a:pt x="437744" y="164290"/>
                    <a:pt x="434908" y="167245"/>
                    <a:pt x="431259" y="168613"/>
                  </a:cubicBezTo>
                  <a:cubicBezTo>
                    <a:pt x="426099" y="170548"/>
                    <a:pt x="420450" y="170774"/>
                    <a:pt x="415046" y="171855"/>
                  </a:cubicBezTo>
                  <a:cubicBezTo>
                    <a:pt x="410723" y="174017"/>
                    <a:pt x="406564" y="176545"/>
                    <a:pt x="402076" y="178340"/>
                  </a:cubicBezTo>
                  <a:cubicBezTo>
                    <a:pt x="395729" y="180879"/>
                    <a:pt x="388735" y="181769"/>
                    <a:pt x="382621" y="184826"/>
                  </a:cubicBezTo>
                  <a:cubicBezTo>
                    <a:pt x="373336" y="189468"/>
                    <a:pt x="369469" y="192167"/>
                    <a:pt x="359923" y="194553"/>
                  </a:cubicBezTo>
                  <a:cubicBezTo>
                    <a:pt x="323259" y="203719"/>
                    <a:pt x="365990" y="190370"/>
                    <a:pt x="324255" y="204281"/>
                  </a:cubicBezTo>
                  <a:cubicBezTo>
                    <a:pt x="324250" y="204283"/>
                    <a:pt x="304805" y="210762"/>
                    <a:pt x="304800" y="210766"/>
                  </a:cubicBezTo>
                  <a:cubicBezTo>
                    <a:pt x="287703" y="222164"/>
                    <a:pt x="303040" y="213515"/>
                    <a:pt x="282102" y="220494"/>
                  </a:cubicBezTo>
                  <a:cubicBezTo>
                    <a:pt x="276580" y="222335"/>
                    <a:pt x="271359" y="224990"/>
                    <a:pt x="265889" y="226979"/>
                  </a:cubicBezTo>
                  <a:cubicBezTo>
                    <a:pt x="259465" y="229315"/>
                    <a:pt x="252548" y="230407"/>
                    <a:pt x="246434" y="233464"/>
                  </a:cubicBezTo>
                  <a:cubicBezTo>
                    <a:pt x="242110" y="235626"/>
                    <a:pt x="237989" y="238252"/>
                    <a:pt x="233463" y="239949"/>
                  </a:cubicBezTo>
                  <a:cubicBezTo>
                    <a:pt x="225141" y="243070"/>
                    <a:pt x="218613" y="242510"/>
                    <a:pt x="210766" y="246434"/>
                  </a:cubicBezTo>
                  <a:cubicBezTo>
                    <a:pt x="207280" y="248177"/>
                    <a:pt x="204524" y="251176"/>
                    <a:pt x="201038" y="252919"/>
                  </a:cubicBezTo>
                  <a:cubicBezTo>
                    <a:pt x="197981" y="254448"/>
                    <a:pt x="194367" y="254633"/>
                    <a:pt x="191310" y="256162"/>
                  </a:cubicBezTo>
                  <a:cubicBezTo>
                    <a:pt x="187825" y="257905"/>
                    <a:pt x="184626" y="260213"/>
                    <a:pt x="181583" y="262647"/>
                  </a:cubicBezTo>
                  <a:cubicBezTo>
                    <a:pt x="179196" y="264557"/>
                    <a:pt x="177719" y="267559"/>
                    <a:pt x="175097" y="269132"/>
                  </a:cubicBezTo>
                  <a:cubicBezTo>
                    <a:pt x="172166" y="270890"/>
                    <a:pt x="168612" y="271293"/>
                    <a:pt x="165370" y="272374"/>
                  </a:cubicBezTo>
                  <a:cubicBezTo>
                    <a:pt x="160621" y="277124"/>
                    <a:pt x="155704" y="282890"/>
                    <a:pt x="149157" y="285345"/>
                  </a:cubicBezTo>
                  <a:cubicBezTo>
                    <a:pt x="140301" y="288666"/>
                    <a:pt x="131532" y="287211"/>
                    <a:pt x="123217" y="291830"/>
                  </a:cubicBezTo>
                  <a:cubicBezTo>
                    <a:pt x="116404" y="295615"/>
                    <a:pt x="110246" y="300477"/>
                    <a:pt x="103761" y="304800"/>
                  </a:cubicBezTo>
                  <a:lnTo>
                    <a:pt x="84306" y="317770"/>
                  </a:lnTo>
                  <a:lnTo>
                    <a:pt x="64851" y="330740"/>
                  </a:lnTo>
                  <a:cubicBezTo>
                    <a:pt x="56875" y="338716"/>
                    <a:pt x="52028" y="345259"/>
                    <a:pt x="42153" y="350196"/>
                  </a:cubicBezTo>
                  <a:cubicBezTo>
                    <a:pt x="39096" y="351725"/>
                    <a:pt x="35668" y="352357"/>
                    <a:pt x="32425" y="353438"/>
                  </a:cubicBezTo>
                  <a:cubicBezTo>
                    <a:pt x="29182" y="355600"/>
                    <a:pt x="25263" y="356990"/>
                    <a:pt x="22697" y="359923"/>
                  </a:cubicBezTo>
                  <a:cubicBezTo>
                    <a:pt x="17564" y="365789"/>
                    <a:pt x="9727" y="379379"/>
                    <a:pt x="9727" y="379379"/>
                  </a:cubicBezTo>
                  <a:lnTo>
                    <a:pt x="3242" y="398834"/>
                  </a:lnTo>
                  <a:lnTo>
                    <a:pt x="0" y="408562"/>
                  </a:lnTo>
                  <a:cubicBezTo>
                    <a:pt x="1081" y="422613"/>
                    <a:pt x="-344" y="437086"/>
                    <a:pt x="3242" y="450715"/>
                  </a:cubicBezTo>
                  <a:cubicBezTo>
                    <a:pt x="5225" y="458252"/>
                    <a:pt x="11889" y="463685"/>
                    <a:pt x="16212" y="470170"/>
                  </a:cubicBezTo>
                  <a:cubicBezTo>
                    <a:pt x="19160" y="474592"/>
                    <a:pt x="24046" y="483301"/>
                    <a:pt x="29183" y="486383"/>
                  </a:cubicBezTo>
                  <a:cubicBezTo>
                    <a:pt x="49566" y="498613"/>
                    <a:pt x="28627" y="472857"/>
                    <a:pt x="58366" y="502596"/>
                  </a:cubicBezTo>
                  <a:cubicBezTo>
                    <a:pt x="70510" y="514740"/>
                    <a:pt x="63743" y="510873"/>
                    <a:pt x="77821" y="515566"/>
                  </a:cubicBezTo>
                  <a:cubicBezTo>
                    <a:pt x="84306" y="514485"/>
                    <a:pt x="90898" y="513918"/>
                    <a:pt x="97276" y="512323"/>
                  </a:cubicBezTo>
                  <a:cubicBezTo>
                    <a:pt x="103908" y="510665"/>
                    <a:pt x="110247" y="508000"/>
                    <a:pt x="116732" y="505838"/>
                  </a:cubicBezTo>
                  <a:lnTo>
                    <a:pt x="126459" y="502596"/>
                  </a:lnTo>
                  <a:lnTo>
                    <a:pt x="136187" y="499353"/>
                  </a:lnTo>
                  <a:lnTo>
                    <a:pt x="145915" y="496111"/>
                  </a:lnTo>
                  <a:cubicBezTo>
                    <a:pt x="168214" y="481244"/>
                    <a:pt x="157976" y="485605"/>
                    <a:pt x="175097" y="479898"/>
                  </a:cubicBezTo>
                  <a:cubicBezTo>
                    <a:pt x="177259" y="477736"/>
                    <a:pt x="178848" y="474780"/>
                    <a:pt x="181583" y="473413"/>
                  </a:cubicBezTo>
                  <a:cubicBezTo>
                    <a:pt x="187697" y="470356"/>
                    <a:pt x="194553" y="469090"/>
                    <a:pt x="201038" y="466928"/>
                  </a:cubicBezTo>
                  <a:cubicBezTo>
                    <a:pt x="204281" y="465847"/>
                    <a:pt x="207450" y="464514"/>
                    <a:pt x="210766" y="463685"/>
                  </a:cubicBezTo>
                  <a:lnTo>
                    <a:pt x="236706" y="457200"/>
                  </a:lnTo>
                  <a:cubicBezTo>
                    <a:pt x="241029" y="456119"/>
                    <a:pt x="245226" y="454204"/>
                    <a:pt x="249676" y="453957"/>
                  </a:cubicBezTo>
                  <a:lnTo>
                    <a:pt x="308042" y="450715"/>
                  </a:lnTo>
                  <a:cubicBezTo>
                    <a:pt x="314203" y="449483"/>
                    <a:pt x="327339" y="447552"/>
                    <a:pt x="333983" y="444230"/>
                  </a:cubicBezTo>
                  <a:cubicBezTo>
                    <a:pt x="337468" y="442487"/>
                    <a:pt x="340128" y="439280"/>
                    <a:pt x="343710" y="437745"/>
                  </a:cubicBezTo>
                  <a:cubicBezTo>
                    <a:pt x="347806" y="435989"/>
                    <a:pt x="352412" y="435783"/>
                    <a:pt x="356680" y="434502"/>
                  </a:cubicBezTo>
                  <a:cubicBezTo>
                    <a:pt x="363228" y="432538"/>
                    <a:pt x="369651" y="430179"/>
                    <a:pt x="376136" y="428017"/>
                  </a:cubicBezTo>
                  <a:cubicBezTo>
                    <a:pt x="379378" y="426936"/>
                    <a:pt x="382480" y="425257"/>
                    <a:pt x="385863" y="424774"/>
                  </a:cubicBezTo>
                  <a:cubicBezTo>
                    <a:pt x="429373" y="418559"/>
                    <a:pt x="389993" y="424613"/>
                    <a:pt x="424774" y="418289"/>
                  </a:cubicBezTo>
                  <a:cubicBezTo>
                    <a:pt x="440404" y="415447"/>
                    <a:pt x="445546" y="415242"/>
                    <a:pt x="460442" y="411804"/>
                  </a:cubicBezTo>
                  <a:cubicBezTo>
                    <a:pt x="502446" y="402111"/>
                    <a:pt x="470448" y="407974"/>
                    <a:pt x="505838" y="402077"/>
                  </a:cubicBezTo>
                  <a:cubicBezTo>
                    <a:pt x="528066" y="394667"/>
                    <a:pt x="500490" y="403413"/>
                    <a:pt x="531778" y="395591"/>
                  </a:cubicBezTo>
                  <a:cubicBezTo>
                    <a:pt x="535094" y="394762"/>
                    <a:pt x="538190" y="393178"/>
                    <a:pt x="541506" y="392349"/>
                  </a:cubicBezTo>
                  <a:lnTo>
                    <a:pt x="567446" y="385864"/>
                  </a:lnTo>
                  <a:cubicBezTo>
                    <a:pt x="570689" y="383702"/>
                    <a:pt x="573688" y="381122"/>
                    <a:pt x="577174" y="379379"/>
                  </a:cubicBezTo>
                  <a:cubicBezTo>
                    <a:pt x="584131" y="375901"/>
                    <a:pt x="596449" y="374375"/>
                    <a:pt x="603115" y="372894"/>
                  </a:cubicBezTo>
                  <a:cubicBezTo>
                    <a:pt x="621066" y="368905"/>
                    <a:pt x="613750" y="369132"/>
                    <a:pt x="635540" y="366408"/>
                  </a:cubicBezTo>
                  <a:lnTo>
                    <a:pt x="687421" y="359923"/>
                  </a:lnTo>
                  <a:cubicBezTo>
                    <a:pt x="691744" y="357761"/>
                    <a:pt x="696246" y="355925"/>
                    <a:pt x="700391" y="353438"/>
                  </a:cubicBezTo>
                  <a:cubicBezTo>
                    <a:pt x="707074" y="349428"/>
                    <a:pt x="712452" y="342932"/>
                    <a:pt x="719846" y="340468"/>
                  </a:cubicBezTo>
                  <a:cubicBezTo>
                    <a:pt x="741751" y="333168"/>
                    <a:pt x="714778" y="341595"/>
                    <a:pt x="749029" y="333983"/>
                  </a:cubicBezTo>
                  <a:cubicBezTo>
                    <a:pt x="752366" y="333241"/>
                    <a:pt x="755420" y="331481"/>
                    <a:pt x="758757" y="330740"/>
                  </a:cubicBezTo>
                  <a:cubicBezTo>
                    <a:pt x="765175" y="329314"/>
                    <a:pt x="771727" y="328579"/>
                    <a:pt x="778212" y="327498"/>
                  </a:cubicBezTo>
                  <a:cubicBezTo>
                    <a:pt x="787488" y="324406"/>
                    <a:pt x="790725" y="323050"/>
                    <a:pt x="800910" y="321013"/>
                  </a:cubicBezTo>
                  <a:cubicBezTo>
                    <a:pt x="818426" y="317510"/>
                    <a:pt x="818282" y="319044"/>
                    <a:pt x="833336" y="314528"/>
                  </a:cubicBezTo>
                  <a:cubicBezTo>
                    <a:pt x="839884" y="312564"/>
                    <a:pt x="852791" y="308043"/>
                    <a:pt x="852791" y="308043"/>
                  </a:cubicBezTo>
                  <a:cubicBezTo>
                    <a:pt x="856034" y="305881"/>
                    <a:pt x="858738" y="302502"/>
                    <a:pt x="862519" y="301557"/>
                  </a:cubicBezTo>
                  <a:cubicBezTo>
                    <a:pt x="872014" y="299183"/>
                    <a:pt x="881927" y="298816"/>
                    <a:pt x="891702" y="298315"/>
                  </a:cubicBezTo>
                  <a:cubicBezTo>
                    <a:pt x="924103" y="296653"/>
                    <a:pt x="956553" y="296153"/>
                    <a:pt x="988978" y="295072"/>
                  </a:cubicBezTo>
                  <a:cubicBezTo>
                    <a:pt x="1035225" y="283513"/>
                    <a:pt x="1008254" y="289006"/>
                    <a:pt x="1108953" y="295072"/>
                  </a:cubicBezTo>
                  <a:cubicBezTo>
                    <a:pt x="1456183" y="315990"/>
                    <a:pt x="1130367" y="303018"/>
                    <a:pt x="1361872" y="311285"/>
                  </a:cubicBezTo>
                  <a:cubicBezTo>
                    <a:pt x="1392136" y="310204"/>
                    <a:pt x="1422436" y="309875"/>
                    <a:pt x="1452663" y="308043"/>
                  </a:cubicBezTo>
                  <a:cubicBezTo>
                    <a:pt x="1458164" y="307710"/>
                    <a:pt x="1463559" y="306250"/>
                    <a:pt x="1468876" y="304800"/>
                  </a:cubicBezTo>
                  <a:cubicBezTo>
                    <a:pt x="1475471" y="303001"/>
                    <a:pt x="1488332" y="298315"/>
                    <a:pt x="1488332" y="298315"/>
                  </a:cubicBezTo>
                  <a:cubicBezTo>
                    <a:pt x="1490494" y="295072"/>
                    <a:pt x="1491884" y="291153"/>
                    <a:pt x="1494817" y="288587"/>
                  </a:cubicBezTo>
                  <a:cubicBezTo>
                    <a:pt x="1522078" y="264733"/>
                    <a:pt x="1504702" y="282023"/>
                    <a:pt x="1524000" y="272374"/>
                  </a:cubicBezTo>
                  <a:cubicBezTo>
                    <a:pt x="1533027" y="267860"/>
                    <a:pt x="1536285" y="263331"/>
                    <a:pt x="1543455" y="256162"/>
                  </a:cubicBezTo>
                  <a:cubicBezTo>
                    <a:pt x="1555273" y="220700"/>
                    <a:pt x="1536427" y="274405"/>
                    <a:pt x="1553183" y="236706"/>
                  </a:cubicBezTo>
                  <a:cubicBezTo>
                    <a:pt x="1559167" y="223242"/>
                    <a:pt x="1560136" y="214908"/>
                    <a:pt x="1562910" y="201038"/>
                  </a:cubicBezTo>
                  <a:cubicBezTo>
                    <a:pt x="1563991" y="177259"/>
                    <a:pt x="1564327" y="153435"/>
                    <a:pt x="1566153" y="129702"/>
                  </a:cubicBezTo>
                  <a:cubicBezTo>
                    <a:pt x="1566495" y="125259"/>
                    <a:pt x="1569395" y="121188"/>
                    <a:pt x="1569395" y="116732"/>
                  </a:cubicBezTo>
                  <a:cubicBezTo>
                    <a:pt x="1569395" y="109536"/>
                    <a:pt x="1567984" y="87969"/>
                    <a:pt x="1562910" y="77821"/>
                  </a:cubicBezTo>
                  <a:cubicBezTo>
                    <a:pt x="1561167" y="74336"/>
                    <a:pt x="1558587" y="71336"/>
                    <a:pt x="1556425" y="68094"/>
                  </a:cubicBezTo>
                  <a:cubicBezTo>
                    <a:pt x="1550794" y="51199"/>
                    <a:pt x="1556872" y="64599"/>
                    <a:pt x="1546697" y="51881"/>
                  </a:cubicBezTo>
                  <a:cubicBezTo>
                    <a:pt x="1544262" y="48838"/>
                    <a:pt x="1543255" y="44588"/>
                    <a:pt x="1540212" y="42153"/>
                  </a:cubicBezTo>
                  <a:cubicBezTo>
                    <a:pt x="1537543" y="40018"/>
                    <a:pt x="1533727" y="39992"/>
                    <a:pt x="1530485" y="38911"/>
                  </a:cubicBezTo>
                  <a:cubicBezTo>
                    <a:pt x="1527242" y="36749"/>
                    <a:pt x="1523800" y="34861"/>
                    <a:pt x="1520757" y="32426"/>
                  </a:cubicBezTo>
                  <a:cubicBezTo>
                    <a:pt x="1518370" y="30516"/>
                    <a:pt x="1516894" y="27513"/>
                    <a:pt x="1514272" y="25940"/>
                  </a:cubicBezTo>
                  <a:cubicBezTo>
                    <a:pt x="1511341" y="24181"/>
                    <a:pt x="1507787" y="23779"/>
                    <a:pt x="1504544" y="22698"/>
                  </a:cubicBezTo>
                  <a:cubicBezTo>
                    <a:pt x="1501302" y="20536"/>
                    <a:pt x="1498302" y="17956"/>
                    <a:pt x="1494817" y="16213"/>
                  </a:cubicBezTo>
                  <a:cubicBezTo>
                    <a:pt x="1487402" y="12505"/>
                    <a:pt x="1476282" y="11579"/>
                    <a:pt x="1468876" y="9728"/>
                  </a:cubicBezTo>
                  <a:cubicBezTo>
                    <a:pt x="1465560" y="8899"/>
                    <a:pt x="1462465" y="7314"/>
                    <a:pt x="1459149" y="6485"/>
                  </a:cubicBezTo>
                  <a:lnTo>
                    <a:pt x="1433208" y="0"/>
                  </a:lnTo>
                  <a:cubicBezTo>
                    <a:pt x="1410903" y="1062"/>
                    <a:pt x="1374957" y="-620"/>
                    <a:pt x="1348902" y="6485"/>
                  </a:cubicBezTo>
                  <a:cubicBezTo>
                    <a:pt x="1342307" y="8284"/>
                    <a:pt x="1335931" y="10808"/>
                    <a:pt x="1329446" y="12970"/>
                  </a:cubicBezTo>
                  <a:lnTo>
                    <a:pt x="1290536" y="25940"/>
                  </a:lnTo>
                  <a:lnTo>
                    <a:pt x="1280808" y="29183"/>
                  </a:lnTo>
                  <a:cubicBezTo>
                    <a:pt x="1277565" y="30264"/>
                    <a:pt x="1274484" y="32117"/>
                    <a:pt x="1271080" y="32426"/>
                  </a:cubicBezTo>
                  <a:lnTo>
                    <a:pt x="1235412" y="35668"/>
                  </a:lnTo>
                  <a:lnTo>
                    <a:pt x="1219200" y="38911"/>
                  </a:lnTo>
                  <a:cubicBezTo>
                    <a:pt x="1204354" y="41610"/>
                    <a:pt x="1200018" y="41423"/>
                    <a:pt x="1186774" y="45396"/>
                  </a:cubicBezTo>
                  <a:cubicBezTo>
                    <a:pt x="1176953" y="48343"/>
                    <a:pt x="1167319" y="51881"/>
                    <a:pt x="1157591" y="55123"/>
                  </a:cubicBezTo>
                  <a:cubicBezTo>
                    <a:pt x="1154348" y="56204"/>
                    <a:pt x="1151179" y="57537"/>
                    <a:pt x="1147863" y="58366"/>
                  </a:cubicBezTo>
                  <a:cubicBezTo>
                    <a:pt x="1143540" y="59447"/>
                    <a:pt x="1139178" y="60384"/>
                    <a:pt x="1134893" y="61608"/>
                  </a:cubicBezTo>
                  <a:cubicBezTo>
                    <a:pt x="1131607" y="62547"/>
                    <a:pt x="1128482" y="64022"/>
                    <a:pt x="1125166" y="64851"/>
                  </a:cubicBezTo>
                  <a:cubicBezTo>
                    <a:pt x="1119819" y="66188"/>
                    <a:pt x="1114300" y="66757"/>
                    <a:pt x="1108953" y="68094"/>
                  </a:cubicBezTo>
                  <a:cubicBezTo>
                    <a:pt x="1105637" y="68923"/>
                    <a:pt x="1102541" y="72165"/>
                    <a:pt x="1099225" y="71336"/>
                  </a:cubicBezTo>
                  <a:cubicBezTo>
                    <a:pt x="1096880" y="70750"/>
                    <a:pt x="934937" y="73498"/>
                    <a:pt x="933856" y="71336"/>
                  </a:cubicBezTo>
                </a:path>
              </a:pathLst>
            </a:custGeom>
            <a:solidFill>
              <a:srgbClr val="FFFF00">
                <a:alpha val="70000"/>
              </a:srgbClr>
            </a:solidFill>
            <a:ln w="508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4211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CE805-1959-D546-8EC5-B87A3DC16678}"/>
              </a:ext>
            </a:extLst>
          </p:cNvPr>
          <p:cNvPicPr>
            <a:picLocks noChangeAspect="1"/>
          </p:cNvPicPr>
          <p:nvPr/>
        </p:nvPicPr>
        <p:blipFill rotWithShape="1">
          <a:blip r:embed="rId2"/>
          <a:srcRect l="2293" t="14977" r="2441" b="22191"/>
          <a:stretch/>
        </p:blipFill>
        <p:spPr>
          <a:xfrm>
            <a:off x="158138" y="862527"/>
            <a:ext cx="11875723" cy="4817511"/>
          </a:xfrm>
          <a:prstGeom prst="rect">
            <a:avLst/>
          </a:prstGeom>
        </p:spPr>
      </p:pic>
    </p:spTree>
    <p:extLst>
      <p:ext uri="{BB962C8B-B14F-4D97-AF65-F5344CB8AC3E}">
        <p14:creationId xmlns:p14="http://schemas.microsoft.com/office/powerpoint/2010/main" val="2661616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E03CCE-272C-7344-A8BC-24A90B48063E}"/>
              </a:ext>
            </a:extLst>
          </p:cNvPr>
          <p:cNvPicPr>
            <a:picLocks noChangeAspect="1"/>
          </p:cNvPicPr>
          <p:nvPr/>
        </p:nvPicPr>
        <p:blipFill rotWithShape="1">
          <a:blip r:embed="rId2"/>
          <a:srcRect b="2466"/>
          <a:stretch/>
        </p:blipFill>
        <p:spPr>
          <a:xfrm>
            <a:off x="521109" y="84550"/>
            <a:ext cx="11149781" cy="6688899"/>
          </a:xfrm>
          <a:prstGeom prst="rect">
            <a:avLst/>
          </a:prstGeom>
        </p:spPr>
      </p:pic>
    </p:spTree>
    <p:extLst>
      <p:ext uri="{BB962C8B-B14F-4D97-AF65-F5344CB8AC3E}">
        <p14:creationId xmlns:p14="http://schemas.microsoft.com/office/powerpoint/2010/main" val="2501938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4FADA1-8200-204E-832B-2F289F991EAC}"/>
              </a:ext>
            </a:extLst>
          </p:cNvPr>
          <p:cNvSpPr>
            <a:spLocks noGrp="1"/>
          </p:cNvSpPr>
          <p:nvPr>
            <p:ph type="title"/>
          </p:nvPr>
        </p:nvSpPr>
        <p:spPr>
          <a:xfrm>
            <a:off x="172122" y="274638"/>
            <a:ext cx="8745967" cy="1143000"/>
          </a:xfrm>
        </p:spPr>
        <p:txBody>
          <a:bodyPr/>
          <a:lstStyle/>
          <a:p>
            <a:r>
              <a:rPr lang="en-US" dirty="0"/>
              <a:t>Challenges to understand distributions</a:t>
            </a:r>
          </a:p>
        </p:txBody>
      </p:sp>
      <p:sp>
        <p:nvSpPr>
          <p:cNvPr id="5" name="Content Placeholder 4">
            <a:extLst>
              <a:ext uri="{FF2B5EF4-FFF2-40B4-BE49-F238E27FC236}">
                <a16:creationId xmlns:a16="http://schemas.microsoft.com/office/drawing/2014/main" id="{0E5D561B-D478-0646-BFD3-AC2B22751ADC}"/>
              </a:ext>
            </a:extLst>
          </p:cNvPr>
          <p:cNvSpPr>
            <a:spLocks noGrp="1"/>
          </p:cNvSpPr>
          <p:nvPr>
            <p:ph idx="1"/>
          </p:nvPr>
        </p:nvSpPr>
        <p:spPr>
          <a:xfrm>
            <a:off x="330253" y="1600201"/>
            <a:ext cx="8463017" cy="4304653"/>
          </a:xfrm>
        </p:spPr>
        <p:txBody>
          <a:bodyPr>
            <a:normAutofit lnSpcReduction="10000"/>
          </a:bodyPr>
          <a:lstStyle/>
          <a:p>
            <a:pPr marL="342900" indent="-342900">
              <a:buFont typeface="Arial" panose="020B0604020202020204" pitchFamily="34" charset="0"/>
              <a:buChar char="•"/>
            </a:pPr>
            <a:r>
              <a:rPr lang="en-US" sz="2400" dirty="0"/>
              <a:t>Observations are biased in taxonomy, space, and time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Incomplete knowledge of species distributions</a:t>
            </a:r>
          </a:p>
          <a:p>
            <a:endParaRPr lang="en-US" sz="2400" dirty="0"/>
          </a:p>
          <a:p>
            <a:pPr marL="342900" indent="-342900">
              <a:buFont typeface="Arial" panose="020B0604020202020204" pitchFamily="34" charset="0"/>
              <a:buChar char="•"/>
            </a:pPr>
            <a:r>
              <a:rPr lang="en-US" sz="2400" dirty="0"/>
              <a:t>Errors and uncertainties in available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Scale-dependency of all range mapping phenomena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reality, “species” and “distributions” are not homogeneous entities</a:t>
            </a:r>
          </a:p>
        </p:txBody>
      </p:sp>
      <p:pic>
        <p:nvPicPr>
          <p:cNvPr id="6" name="Picture 2" descr="Pin on *Birds Lovers">
            <a:extLst>
              <a:ext uri="{FF2B5EF4-FFF2-40B4-BE49-F238E27FC236}">
                <a16:creationId xmlns:a16="http://schemas.microsoft.com/office/drawing/2014/main" id="{37CCF65D-80E2-AA4B-9AB6-7796AF9CB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8089" y="0"/>
            <a:ext cx="327391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77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306407-5EF5-2241-982B-E737D4E50F73}"/>
              </a:ext>
            </a:extLst>
          </p:cNvPr>
          <p:cNvSpPr txBox="1">
            <a:spLocks/>
          </p:cNvSpPr>
          <p:nvPr/>
        </p:nvSpPr>
        <p:spPr>
          <a:xfrm>
            <a:off x="502276" y="385065"/>
            <a:ext cx="9708524"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
        <p:nvSpPr>
          <p:cNvPr id="16" name="Rectangle 15">
            <a:extLst>
              <a:ext uri="{FF2B5EF4-FFF2-40B4-BE49-F238E27FC236}">
                <a16:creationId xmlns:a16="http://schemas.microsoft.com/office/drawing/2014/main" id="{E4C7EB72-165E-2B42-96F2-EE5BA24D6BCE}"/>
              </a:ext>
            </a:extLst>
          </p:cNvPr>
          <p:cNvSpPr/>
          <p:nvPr/>
        </p:nvSpPr>
        <p:spPr>
          <a:xfrm>
            <a:off x="5323562" y="265133"/>
            <a:ext cx="6640883" cy="6511448"/>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BF7176C-44AE-B543-9E7D-E33BB09D591C}"/>
              </a:ext>
            </a:extLst>
          </p:cNvPr>
          <p:cNvSpPr txBox="1"/>
          <p:nvPr/>
        </p:nvSpPr>
        <p:spPr>
          <a:xfrm>
            <a:off x="6323834" y="1225682"/>
            <a:ext cx="2320169" cy="861774"/>
          </a:xfrm>
          <a:prstGeom prst="rect">
            <a:avLst/>
          </a:prstGeom>
          <a:noFill/>
        </p:spPr>
        <p:txBody>
          <a:bodyPr wrap="square" rtlCol="0">
            <a:spAutoFit/>
          </a:bodyPr>
          <a:lstStyle/>
          <a:p>
            <a:r>
              <a:rPr lang="en-US" sz="5000" dirty="0">
                <a:latin typeface="Arial" panose="020B0604020202020204" pitchFamily="34" charset="0"/>
                <a:cs typeface="Arial" panose="020B0604020202020204" pitchFamily="34" charset="0"/>
              </a:rPr>
              <a:t>Absent</a:t>
            </a:r>
          </a:p>
        </p:txBody>
      </p:sp>
      <p:sp>
        <p:nvSpPr>
          <p:cNvPr id="6" name="Oval 5">
            <a:extLst>
              <a:ext uri="{FF2B5EF4-FFF2-40B4-BE49-F238E27FC236}">
                <a16:creationId xmlns:a16="http://schemas.microsoft.com/office/drawing/2014/main" id="{2ECF9BE1-7FBC-2940-B6DC-F4AE130AF426}"/>
              </a:ext>
            </a:extLst>
          </p:cNvPr>
          <p:cNvSpPr/>
          <p:nvPr/>
        </p:nvSpPr>
        <p:spPr>
          <a:xfrm>
            <a:off x="8187927" y="2646847"/>
            <a:ext cx="3552171" cy="3552171"/>
          </a:xfrm>
          <a:prstGeom prst="ellipse">
            <a:avLst/>
          </a:prstGeom>
          <a:solidFill>
            <a:schemeClr val="bg1">
              <a:lumMod val="75000"/>
            </a:scheme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a:solidFill>
                  <a:schemeClr val="tx1"/>
                </a:solidFill>
                <a:latin typeface="Arial" panose="020B0604020202020204" pitchFamily="34" charset="0"/>
                <a:cs typeface="Arial" panose="020B0604020202020204" pitchFamily="34" charset="0"/>
              </a:rPr>
              <a:t>Present</a:t>
            </a:r>
          </a:p>
        </p:txBody>
      </p:sp>
    </p:spTree>
    <p:extLst>
      <p:ext uri="{BB962C8B-B14F-4D97-AF65-F5344CB8AC3E}">
        <p14:creationId xmlns:p14="http://schemas.microsoft.com/office/powerpoint/2010/main" val="3248480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075" y="2105609"/>
            <a:ext cx="5433349" cy="1631216"/>
          </a:xfrm>
          <a:prstGeom prst="rect">
            <a:avLst/>
          </a:prstGeom>
          <a:noFill/>
        </p:spPr>
        <p:txBody>
          <a:bodyPr wrap="square" rtlCol="0">
            <a:spAutoFit/>
          </a:bodyPr>
          <a:lstStyle/>
          <a:p>
            <a:pPr marL="285750" indent="-285750">
              <a:spcAft>
                <a:spcPts val="600"/>
              </a:spcAft>
              <a:buFont typeface="Arial"/>
              <a:buChar char="•"/>
            </a:pPr>
            <a:r>
              <a:rPr lang="en-US" sz="2500" dirty="0">
                <a:solidFill>
                  <a:srgbClr val="004CFF"/>
                </a:solidFill>
                <a:latin typeface="Arial"/>
                <a:cs typeface="Arial"/>
              </a:rPr>
              <a:t>Accessible (movement)</a:t>
            </a:r>
          </a:p>
          <a:p>
            <a:pPr marL="742950" lvl="1" indent="-285750">
              <a:spcAft>
                <a:spcPts val="600"/>
              </a:spcAft>
              <a:buFont typeface="Arial"/>
              <a:buChar char="•"/>
            </a:pPr>
            <a:r>
              <a:rPr lang="en-US" sz="2000" dirty="0">
                <a:solidFill>
                  <a:srgbClr val="004CFF"/>
                </a:solidFill>
                <a:latin typeface="Arial"/>
                <a:cs typeface="Arial"/>
              </a:rPr>
              <a:t>Short-term movement</a:t>
            </a:r>
          </a:p>
          <a:p>
            <a:pPr marL="742950" lvl="1" indent="-285750">
              <a:spcAft>
                <a:spcPts val="600"/>
              </a:spcAft>
              <a:buFont typeface="Arial"/>
              <a:buChar char="•"/>
            </a:pPr>
            <a:r>
              <a:rPr lang="en-US" sz="2000" dirty="0">
                <a:solidFill>
                  <a:srgbClr val="004CFF"/>
                </a:solidFill>
                <a:latin typeface="Arial"/>
                <a:cs typeface="Arial"/>
              </a:rPr>
              <a:t>Long-term dispersal</a:t>
            </a:r>
          </a:p>
          <a:p>
            <a:pPr marL="742950" lvl="1" indent="-285750">
              <a:spcAft>
                <a:spcPts val="600"/>
              </a:spcAft>
              <a:buFont typeface="Arial"/>
              <a:buChar char="•"/>
            </a:pPr>
            <a:r>
              <a:rPr lang="en-US" sz="2000" dirty="0">
                <a:solidFill>
                  <a:srgbClr val="004CFF"/>
                </a:solidFill>
                <a:latin typeface="Arial"/>
                <a:cs typeface="Arial"/>
              </a:rPr>
              <a:t>Geographic barriers</a:t>
            </a:r>
          </a:p>
        </p:txBody>
      </p:sp>
      <p:sp>
        <p:nvSpPr>
          <p:cNvPr id="8" name="Title 1">
            <a:extLst>
              <a:ext uri="{FF2B5EF4-FFF2-40B4-BE49-F238E27FC236}">
                <a16:creationId xmlns:a16="http://schemas.microsoft.com/office/drawing/2014/main" id="{B4306407-5EF5-2241-982B-E737D4E50F73}"/>
              </a:ext>
            </a:extLst>
          </p:cNvPr>
          <p:cNvSpPr txBox="1">
            <a:spLocks/>
          </p:cNvSpPr>
          <p:nvPr/>
        </p:nvSpPr>
        <p:spPr>
          <a:xfrm>
            <a:off x="502276" y="385065"/>
            <a:ext cx="9708524"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
        <p:nvSpPr>
          <p:cNvPr id="10" name="Oval 9">
            <a:extLst>
              <a:ext uri="{FF2B5EF4-FFF2-40B4-BE49-F238E27FC236}">
                <a16:creationId xmlns:a16="http://schemas.microsoft.com/office/drawing/2014/main" id="{5A782C1E-F703-8C43-8114-6DE14D4F21A3}"/>
              </a:ext>
            </a:extLst>
          </p:cNvPr>
          <p:cNvSpPr/>
          <p:nvPr/>
        </p:nvSpPr>
        <p:spPr>
          <a:xfrm>
            <a:off x="8180333" y="2646850"/>
            <a:ext cx="3552171" cy="3552171"/>
          </a:xfrm>
          <a:prstGeom prst="ellipse">
            <a:avLst/>
          </a:prstGeom>
          <a:solidFill>
            <a:srgbClr val="004CFF">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2B99B80-A040-3645-AF74-6A614BB5E880}"/>
              </a:ext>
            </a:extLst>
          </p:cNvPr>
          <p:cNvSpPr/>
          <p:nvPr/>
        </p:nvSpPr>
        <p:spPr>
          <a:xfrm>
            <a:off x="8180333" y="2646849"/>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4C7EB72-165E-2B42-96F2-EE5BA24D6BCE}"/>
              </a:ext>
            </a:extLst>
          </p:cNvPr>
          <p:cNvSpPr/>
          <p:nvPr/>
        </p:nvSpPr>
        <p:spPr>
          <a:xfrm>
            <a:off x="5323562" y="265133"/>
            <a:ext cx="6640883" cy="6511448"/>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C920556-9188-EF44-8937-FF87794B45A1}"/>
              </a:ext>
            </a:extLst>
          </p:cNvPr>
          <p:cNvSpPr txBox="1"/>
          <p:nvPr/>
        </p:nvSpPr>
        <p:spPr>
          <a:xfrm>
            <a:off x="9807884" y="4402787"/>
            <a:ext cx="1858201" cy="477054"/>
          </a:xfrm>
          <a:prstGeom prst="rect">
            <a:avLst/>
          </a:prstGeom>
          <a:noFill/>
        </p:spPr>
        <p:txBody>
          <a:bodyPr wrap="none" rtlCol="0">
            <a:spAutoFit/>
          </a:bodyPr>
          <a:lstStyle/>
          <a:p>
            <a:r>
              <a:rPr lang="en-US" sz="2500" b="1" dirty="0">
                <a:latin typeface="Arial"/>
                <a:cs typeface="Arial"/>
              </a:rPr>
              <a:t>Accessible</a:t>
            </a:r>
          </a:p>
        </p:txBody>
      </p:sp>
    </p:spTree>
    <p:extLst>
      <p:ext uri="{BB962C8B-B14F-4D97-AF65-F5344CB8AC3E}">
        <p14:creationId xmlns:p14="http://schemas.microsoft.com/office/powerpoint/2010/main" val="4177758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Coconut isolated on the white ... | Stock image | Colourbox">
            <a:extLst>
              <a:ext uri="{FF2B5EF4-FFF2-40B4-BE49-F238E27FC236}">
                <a16:creationId xmlns:a16="http://schemas.microsoft.com/office/drawing/2014/main" id="{2DACB5BC-8416-874D-A8D4-967ABCDC54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06" r="-373" b="11904"/>
          <a:stretch/>
        </p:blipFill>
        <p:spPr bwMode="auto">
          <a:xfrm>
            <a:off x="5054874" y="2242159"/>
            <a:ext cx="5892874" cy="46229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dandelion head isolated on white background Wall Mural • Pixers® • We live  to change">
            <a:extLst>
              <a:ext uri="{FF2B5EF4-FFF2-40B4-BE49-F238E27FC236}">
                <a16:creationId xmlns:a16="http://schemas.microsoft.com/office/drawing/2014/main" id="{C8818230-3054-2842-A8CB-4904ECF5C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131" b="8311"/>
          <a:stretch/>
        </p:blipFill>
        <p:spPr bwMode="auto">
          <a:xfrm>
            <a:off x="1531686" y="3075957"/>
            <a:ext cx="3692392" cy="37891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oala in front of a white background | Premium Photo">
            <a:extLst>
              <a:ext uri="{FF2B5EF4-FFF2-40B4-BE49-F238E27FC236}">
                <a16:creationId xmlns:a16="http://schemas.microsoft.com/office/drawing/2014/main" id="{BABD4FBE-A48A-4A44-BE90-5AC51CE9D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 y="0"/>
            <a:ext cx="3473221" cy="34732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lbatross Isolated On White Background | Animals/Wildlife Stock Image  1270439260">
            <a:extLst>
              <a:ext uri="{FF2B5EF4-FFF2-40B4-BE49-F238E27FC236}">
                <a16:creationId xmlns:a16="http://schemas.microsoft.com/office/drawing/2014/main" id="{8A97B901-4CDD-3B4D-87D7-C5DD4418A9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25" t="1" b="13320"/>
          <a:stretch/>
        </p:blipFill>
        <p:spPr bwMode="auto">
          <a:xfrm>
            <a:off x="8589600" y="1"/>
            <a:ext cx="3602399" cy="2367418"/>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56779A-2AFC-0B47-96BC-16BC2C8CF9B3}"/>
              </a:ext>
            </a:extLst>
          </p:cNvPr>
          <p:cNvSpPr txBox="1"/>
          <p:nvPr/>
        </p:nvSpPr>
        <p:spPr>
          <a:xfrm>
            <a:off x="2721685" y="467033"/>
            <a:ext cx="5996430" cy="984885"/>
          </a:xfrm>
          <a:prstGeom prst="rect">
            <a:avLst/>
          </a:prstGeom>
          <a:noFill/>
        </p:spPr>
        <p:txBody>
          <a:bodyPr wrap="square" rtlCol="0">
            <a:spAutoFit/>
          </a:bodyPr>
          <a:lstStyle/>
          <a:p>
            <a:pPr algn="ctr"/>
            <a:r>
              <a:rPr lang="en-US" sz="3600" b="1" dirty="0">
                <a:latin typeface="Arial"/>
                <a:cs typeface="Arial"/>
              </a:rPr>
              <a:t>Organisms move</a:t>
            </a:r>
          </a:p>
          <a:p>
            <a:pPr algn="ctr"/>
            <a:r>
              <a:rPr lang="en-US" sz="2200" i="1" dirty="0">
                <a:latin typeface="Arial"/>
                <a:cs typeface="Arial"/>
              </a:rPr>
              <a:t>(in different ways and at different rates!)</a:t>
            </a:r>
          </a:p>
        </p:txBody>
      </p:sp>
    </p:spTree>
    <p:extLst>
      <p:ext uri="{BB962C8B-B14F-4D97-AF65-F5344CB8AC3E}">
        <p14:creationId xmlns:p14="http://schemas.microsoft.com/office/powerpoint/2010/main" val="3295405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F878FE-5F70-3542-8F14-E0A170E746E8}"/>
              </a:ext>
            </a:extLst>
          </p:cNvPr>
          <p:cNvSpPr/>
          <p:nvPr/>
        </p:nvSpPr>
        <p:spPr>
          <a:xfrm>
            <a:off x="-1" y="-1"/>
            <a:ext cx="12192001" cy="685800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breaking GIF">
            <a:extLst>
              <a:ext uri="{FF2B5EF4-FFF2-40B4-BE49-F238E27FC236}">
                <a16:creationId xmlns:a16="http://schemas.microsoft.com/office/drawing/2014/main" id="{ED6F341C-FFB3-1F44-9DA0-A828057C29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07" t="9942" r="14246" b="9077"/>
          <a:stretch/>
        </p:blipFill>
        <p:spPr bwMode="auto">
          <a:xfrm>
            <a:off x="250519" y="1580398"/>
            <a:ext cx="4848239" cy="44968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D625DF-13CD-E94E-8688-F4AEAE08A212}"/>
              </a:ext>
            </a:extLst>
          </p:cNvPr>
          <p:cNvSpPr txBox="1"/>
          <p:nvPr/>
        </p:nvSpPr>
        <p:spPr>
          <a:xfrm>
            <a:off x="425885" y="467033"/>
            <a:ext cx="11723696" cy="646331"/>
          </a:xfrm>
          <a:prstGeom prst="rect">
            <a:avLst/>
          </a:prstGeom>
          <a:noFill/>
        </p:spPr>
        <p:txBody>
          <a:bodyPr wrap="square" rtlCol="0">
            <a:spAutoFit/>
          </a:bodyPr>
          <a:lstStyle/>
          <a:p>
            <a:r>
              <a:rPr lang="en-US" sz="3600" b="1" dirty="0">
                <a:solidFill>
                  <a:schemeClr val="bg1"/>
                </a:solidFill>
                <a:latin typeface="Arial"/>
                <a:cs typeface="Arial"/>
              </a:rPr>
              <a:t>Geology happens</a:t>
            </a:r>
          </a:p>
        </p:txBody>
      </p:sp>
      <p:pic>
        <p:nvPicPr>
          <p:cNvPr id="8" name="Picture 7">
            <a:extLst>
              <a:ext uri="{FF2B5EF4-FFF2-40B4-BE49-F238E27FC236}">
                <a16:creationId xmlns:a16="http://schemas.microsoft.com/office/drawing/2014/main" id="{302D3924-E365-CB49-9273-18D36D3F8A3F}"/>
              </a:ext>
            </a:extLst>
          </p:cNvPr>
          <p:cNvPicPr>
            <a:picLocks noChangeAspect="1"/>
          </p:cNvPicPr>
          <p:nvPr/>
        </p:nvPicPr>
        <p:blipFill>
          <a:blip r:embed="rId3"/>
          <a:stretch>
            <a:fillRect/>
          </a:stretch>
        </p:blipFill>
        <p:spPr>
          <a:xfrm>
            <a:off x="5599134" y="178934"/>
            <a:ext cx="6438378" cy="6145724"/>
          </a:xfrm>
          <a:prstGeom prst="rect">
            <a:avLst/>
          </a:prstGeom>
        </p:spPr>
      </p:pic>
      <p:sp>
        <p:nvSpPr>
          <p:cNvPr id="4" name="Rectangle 3">
            <a:extLst>
              <a:ext uri="{FF2B5EF4-FFF2-40B4-BE49-F238E27FC236}">
                <a16:creationId xmlns:a16="http://schemas.microsoft.com/office/drawing/2014/main" id="{1A94C004-11D9-104A-ABC4-DFA8D91F284B}"/>
              </a:ext>
            </a:extLst>
          </p:cNvPr>
          <p:cNvSpPr/>
          <p:nvPr/>
        </p:nvSpPr>
        <p:spPr>
          <a:xfrm>
            <a:off x="5599134" y="6338029"/>
            <a:ext cx="6550447" cy="461665"/>
          </a:xfrm>
          <a:prstGeom prst="rect">
            <a:avLst/>
          </a:prstGeom>
        </p:spPr>
        <p:txBody>
          <a:bodyPr wrap="square">
            <a:spAutoFit/>
          </a:bodyPr>
          <a:lstStyle/>
          <a:p>
            <a:pPr algn="r"/>
            <a:r>
              <a:rPr lang="en-US"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Hoorn </a:t>
            </a:r>
            <a:r>
              <a:rPr lang="en-US" sz="1200" i="1"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et </a:t>
            </a:r>
            <a:r>
              <a:rPr lang="en-US"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al. (2010) Amazonia Through Time: Andean Uplift, Climate Change, Landscape Evolution, and Biodiversity. </a:t>
            </a:r>
            <a:r>
              <a:rPr lang="en-US" sz="1200" i="1"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Science </a:t>
            </a:r>
            <a:r>
              <a:rPr lang="en-US" sz="1200" i="1" cap="all"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12</a:t>
            </a:r>
            <a:r>
              <a:rPr lang="en-US" sz="1200" cap="all"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927-931.</a:t>
            </a:r>
            <a:endParaRPr lang="en-US" sz="1200" i="0" cap="all"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0781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FB51DD-7B70-D64C-8AEB-86BAB537C25D}"/>
              </a:ext>
            </a:extLst>
          </p:cNvPr>
          <p:cNvPicPr>
            <a:picLocks noChangeAspect="1"/>
          </p:cNvPicPr>
          <p:nvPr/>
        </p:nvPicPr>
        <p:blipFill rotWithShape="1">
          <a:blip r:embed="rId2"/>
          <a:srcRect l="1712" t="3117" r="2304" b="2456"/>
          <a:stretch/>
        </p:blipFill>
        <p:spPr>
          <a:xfrm>
            <a:off x="0" y="0"/>
            <a:ext cx="12192000" cy="6551322"/>
          </a:xfrm>
          <a:prstGeom prst="rect">
            <a:avLst/>
          </a:prstGeom>
        </p:spPr>
      </p:pic>
      <p:sp>
        <p:nvSpPr>
          <p:cNvPr id="9" name="TextBox 8">
            <a:extLst>
              <a:ext uri="{FF2B5EF4-FFF2-40B4-BE49-F238E27FC236}">
                <a16:creationId xmlns:a16="http://schemas.microsoft.com/office/drawing/2014/main" id="{F2C0DAFA-51FA-2247-8486-9904224F3C84}"/>
              </a:ext>
            </a:extLst>
          </p:cNvPr>
          <p:cNvSpPr txBox="1"/>
          <p:nvPr/>
        </p:nvSpPr>
        <p:spPr>
          <a:xfrm>
            <a:off x="42421" y="467033"/>
            <a:ext cx="12107160" cy="646331"/>
          </a:xfrm>
          <a:prstGeom prst="rect">
            <a:avLst/>
          </a:prstGeom>
          <a:noFill/>
        </p:spPr>
        <p:txBody>
          <a:bodyPr wrap="square" rtlCol="0">
            <a:spAutoFit/>
          </a:bodyPr>
          <a:lstStyle/>
          <a:p>
            <a:pPr algn="ctr"/>
            <a:r>
              <a:rPr lang="en-US" sz="3600" b="1" dirty="0">
                <a:latin typeface="Arial"/>
                <a:cs typeface="Arial"/>
              </a:rPr>
              <a:t>Human-assisted migration</a:t>
            </a:r>
          </a:p>
        </p:txBody>
      </p:sp>
      <p:sp>
        <p:nvSpPr>
          <p:cNvPr id="6" name="Rectangle 5">
            <a:extLst>
              <a:ext uri="{FF2B5EF4-FFF2-40B4-BE49-F238E27FC236}">
                <a16:creationId xmlns:a16="http://schemas.microsoft.com/office/drawing/2014/main" id="{C510A213-A5FD-E64E-9FD7-C010D79C4757}"/>
              </a:ext>
            </a:extLst>
          </p:cNvPr>
          <p:cNvSpPr/>
          <p:nvPr/>
        </p:nvSpPr>
        <p:spPr>
          <a:xfrm>
            <a:off x="42419" y="6551322"/>
            <a:ext cx="12107161" cy="276999"/>
          </a:xfrm>
          <a:prstGeom prst="rect">
            <a:avLst/>
          </a:prstGeom>
          <a:noFill/>
        </p:spPr>
        <p:txBody>
          <a:bodyPr wrap="square">
            <a:spAutoFit/>
          </a:bodyPr>
          <a:lstStyle/>
          <a:p>
            <a:r>
              <a:rPr lang="en-US" sz="1200" dirty="0">
                <a:hlinkClick r:id="rId3"/>
              </a:rPr>
              <a:t>https://www.theatlantic.com/science/archive/2017/12/romes-colosseum-garden/547535/#:~:text=When%20the%20botanist%20Richard%20Deakin,and%2056%20varieties%20of%20grass.</a:t>
            </a:r>
            <a:endParaRPr lang="en-US" sz="1200" dirty="0"/>
          </a:p>
        </p:txBody>
      </p:sp>
      <p:sp>
        <p:nvSpPr>
          <p:cNvPr id="7" name="Rectangle 6">
            <a:extLst>
              <a:ext uri="{FF2B5EF4-FFF2-40B4-BE49-F238E27FC236}">
                <a16:creationId xmlns:a16="http://schemas.microsoft.com/office/drawing/2014/main" id="{EDDFA93C-A5CC-814B-ACEE-FE72E87BC52B}"/>
              </a:ext>
            </a:extLst>
          </p:cNvPr>
          <p:cNvSpPr/>
          <p:nvPr/>
        </p:nvSpPr>
        <p:spPr>
          <a:xfrm>
            <a:off x="5674291" y="1328920"/>
            <a:ext cx="5749446" cy="1200329"/>
          </a:xfrm>
          <a:prstGeom prst="rect">
            <a:avLst/>
          </a:prstGeom>
        </p:spPr>
        <p:txBody>
          <a:bodyPr wrap="square">
            <a:spAutoFit/>
          </a:bodyPr>
          <a:lstStyle/>
          <a:p>
            <a:pPr algn="ctr"/>
            <a:r>
              <a:rPr lang="en-US" dirty="0">
                <a:solidFill>
                  <a:srgbClr val="000000"/>
                </a:solidFill>
                <a:latin typeface="Arial" panose="020B0604020202020204" pitchFamily="34" charset="0"/>
                <a:cs typeface="Arial" panose="020B0604020202020204" pitchFamily="34" charset="0"/>
              </a:rPr>
              <a:t>When the botanist Richard Deakin examined Rome’s Colosseum in the 1850s, he found 420 plant species growing among the ruins.  Some of them were not found anywhere else in Europe!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1452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E4F2-AA33-1A41-B98B-E6BB2B24F360}"/>
              </a:ext>
            </a:extLst>
          </p:cNvPr>
          <p:cNvSpPr>
            <a:spLocks noGrp="1"/>
          </p:cNvSpPr>
          <p:nvPr>
            <p:ph type="title"/>
          </p:nvPr>
        </p:nvSpPr>
        <p:spPr/>
        <p:txBody>
          <a:bodyPr>
            <a:normAutofit/>
          </a:bodyPr>
          <a:lstStyle/>
          <a:p>
            <a:r>
              <a:rPr lang="en-US" dirty="0"/>
              <a:t>Learning objectives</a:t>
            </a:r>
          </a:p>
        </p:txBody>
      </p:sp>
      <p:sp>
        <p:nvSpPr>
          <p:cNvPr id="3" name="Content Placeholder 2">
            <a:extLst>
              <a:ext uri="{FF2B5EF4-FFF2-40B4-BE49-F238E27FC236}">
                <a16:creationId xmlns:a16="http://schemas.microsoft.com/office/drawing/2014/main" id="{0EDE371A-EAB8-3642-A3D9-727C55EAF805}"/>
              </a:ext>
            </a:extLst>
          </p:cNvPr>
          <p:cNvSpPr>
            <a:spLocks noGrp="1"/>
          </p:cNvSpPr>
          <p:nvPr>
            <p:ph idx="1"/>
          </p:nvPr>
        </p:nvSpPr>
        <p:spPr>
          <a:xfrm>
            <a:off x="609600" y="1600201"/>
            <a:ext cx="11427912" cy="4525963"/>
          </a:xfrm>
        </p:spPr>
        <p:txBody>
          <a:bodyPr>
            <a:normAutofit/>
          </a:bodyPr>
          <a:lstStyle/>
          <a:p>
            <a:pPr marL="342900" indent="-342900">
              <a:spcAft>
                <a:spcPts val="600"/>
              </a:spcAft>
              <a:buFont typeface="Arial" panose="020B0604020202020204" pitchFamily="34" charset="0"/>
              <a:buChar char="•"/>
            </a:pPr>
            <a:r>
              <a:rPr lang="en-US" sz="2400" dirty="0"/>
              <a:t>Familiar with basic theory, concepts, and terminology of SDMs / ENMs</a:t>
            </a:r>
          </a:p>
          <a:p>
            <a:pPr marL="342900" indent="-342900">
              <a:spcAft>
                <a:spcPts val="600"/>
              </a:spcAft>
              <a:buFont typeface="Arial" panose="020B0604020202020204" pitchFamily="34" charset="0"/>
              <a:buChar char="•"/>
            </a:pPr>
            <a:r>
              <a:rPr lang="en-US" sz="2400" dirty="0"/>
              <a:t>Design, build and evaluate SDMs / ENMs in R</a:t>
            </a:r>
          </a:p>
          <a:p>
            <a:pPr marL="342900" indent="-342900">
              <a:spcAft>
                <a:spcPts val="600"/>
              </a:spcAft>
              <a:buFont typeface="Arial" panose="020B0604020202020204" pitchFamily="34" charset="0"/>
              <a:buChar char="•"/>
            </a:pPr>
            <a:r>
              <a:rPr lang="en-US" sz="2400" dirty="0"/>
              <a:t>Understand the strengths and limitations of SDMs / ENMs</a:t>
            </a:r>
          </a:p>
          <a:p>
            <a:pPr marL="342900" indent="-342900">
              <a:spcAft>
                <a:spcPts val="600"/>
              </a:spcAft>
              <a:buFont typeface="Arial" panose="020B0604020202020204" pitchFamily="34" charset="0"/>
              <a:buChar char="•"/>
            </a:pPr>
            <a:r>
              <a:rPr lang="en-US" sz="2400" dirty="0"/>
              <a:t>Use SDMs/ENMs to describe and predict species distributions in space + time</a:t>
            </a:r>
          </a:p>
        </p:txBody>
      </p:sp>
      <p:pic>
        <p:nvPicPr>
          <p:cNvPr id="7172" name="Picture 4" descr="Creating Objectives | educational research techniques">
            <a:extLst>
              <a:ext uri="{FF2B5EF4-FFF2-40B4-BE49-F238E27FC236}">
                <a16:creationId xmlns:a16="http://schemas.microsoft.com/office/drawing/2014/main" id="{32142BE6-2DB2-6647-8194-78C111818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899400" y="4038600"/>
            <a:ext cx="36830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78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a:extLst>
              <a:ext uri="{FF2B5EF4-FFF2-40B4-BE49-F238E27FC236}">
                <a16:creationId xmlns:a16="http://schemas.microsoft.com/office/drawing/2014/main" id="{D1BD5FB6-BCED-DA43-8E08-846B7ADFF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5194"/>
            <a:ext cx="12192000" cy="610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090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6" name="Picture 4" descr="The Arctic Landscape | Arctic landscape, Landscape, Arctic">
            <a:extLst>
              <a:ext uri="{FF2B5EF4-FFF2-40B4-BE49-F238E27FC236}">
                <a16:creationId xmlns:a16="http://schemas.microsoft.com/office/drawing/2014/main" id="{67E1FB56-92F1-F644-B45A-492A7C9D1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IM object - Image - Entourage - Palm Tree 11 - Plants 2D images">
            <a:extLst>
              <a:ext uri="{FF2B5EF4-FFF2-40B4-BE49-F238E27FC236}">
                <a16:creationId xmlns:a16="http://schemas.microsoft.com/office/drawing/2014/main" id="{ED0AF996-4720-0B4A-A027-CEB55BC95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398" y="763793"/>
            <a:ext cx="5007684" cy="500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111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075" y="2105609"/>
            <a:ext cx="5433349" cy="2092881"/>
          </a:xfrm>
          <a:prstGeom prst="rect">
            <a:avLst/>
          </a:prstGeom>
          <a:noFill/>
        </p:spPr>
        <p:txBody>
          <a:bodyPr wrap="square" rtlCol="0">
            <a:spAutoFit/>
          </a:bodyPr>
          <a:lstStyle/>
          <a:p>
            <a:pPr marL="285750" indent="-285750">
              <a:spcAft>
                <a:spcPts val="600"/>
              </a:spcAft>
              <a:buFont typeface="Arial"/>
              <a:buChar char="•"/>
            </a:pPr>
            <a:r>
              <a:rPr lang="en-US" sz="2500" dirty="0">
                <a:solidFill>
                  <a:srgbClr val="004CFF"/>
                </a:solidFill>
                <a:latin typeface="Arial"/>
                <a:cs typeface="Arial"/>
              </a:rPr>
              <a:t>Accessible (movement)</a:t>
            </a:r>
          </a:p>
          <a:p>
            <a:pPr marL="285750" indent="-285750">
              <a:spcAft>
                <a:spcPts val="600"/>
              </a:spcAft>
              <a:buFont typeface="Arial"/>
              <a:buChar char="•"/>
            </a:pPr>
            <a:r>
              <a:rPr lang="en-US" sz="2500" dirty="0">
                <a:solidFill>
                  <a:srgbClr val="FF0000"/>
                </a:solidFill>
                <a:latin typeface="Arial"/>
                <a:cs typeface="Arial"/>
              </a:rPr>
              <a:t>Physiological tolerance (abiotic)</a:t>
            </a:r>
          </a:p>
          <a:p>
            <a:pPr marL="742950" lvl="1" indent="-285750">
              <a:spcAft>
                <a:spcPts val="600"/>
              </a:spcAft>
              <a:buFont typeface="Arial"/>
              <a:buChar char="•"/>
            </a:pPr>
            <a:r>
              <a:rPr lang="en-US" sz="2000" dirty="0">
                <a:solidFill>
                  <a:srgbClr val="FF0000"/>
                </a:solidFill>
                <a:latin typeface="Arial"/>
                <a:cs typeface="Arial"/>
              </a:rPr>
              <a:t>Climate</a:t>
            </a:r>
          </a:p>
          <a:p>
            <a:pPr marL="742950" lvl="1" indent="-285750">
              <a:spcAft>
                <a:spcPts val="600"/>
              </a:spcAft>
              <a:buFont typeface="Arial"/>
              <a:buChar char="•"/>
            </a:pPr>
            <a:r>
              <a:rPr lang="en-US" sz="2000" dirty="0">
                <a:solidFill>
                  <a:srgbClr val="FF0000"/>
                </a:solidFill>
                <a:latin typeface="Arial"/>
                <a:cs typeface="Arial"/>
              </a:rPr>
              <a:t>Soil / water chemistry</a:t>
            </a:r>
          </a:p>
          <a:p>
            <a:pPr marL="742950" lvl="1" indent="-285750">
              <a:spcAft>
                <a:spcPts val="600"/>
              </a:spcAft>
              <a:buFont typeface="Arial"/>
              <a:buChar char="•"/>
            </a:pPr>
            <a:r>
              <a:rPr lang="en-US" sz="2000" dirty="0">
                <a:solidFill>
                  <a:srgbClr val="FF0000"/>
                </a:solidFill>
                <a:latin typeface="Arial"/>
                <a:cs typeface="Arial"/>
              </a:rPr>
              <a:t>Nutrients</a:t>
            </a:r>
          </a:p>
        </p:txBody>
      </p:sp>
      <p:sp>
        <p:nvSpPr>
          <p:cNvPr id="8" name="Title 1">
            <a:extLst>
              <a:ext uri="{FF2B5EF4-FFF2-40B4-BE49-F238E27FC236}">
                <a16:creationId xmlns:a16="http://schemas.microsoft.com/office/drawing/2014/main" id="{B4306407-5EF5-2241-982B-E737D4E50F73}"/>
              </a:ext>
            </a:extLst>
          </p:cNvPr>
          <p:cNvSpPr txBox="1">
            <a:spLocks/>
          </p:cNvSpPr>
          <p:nvPr/>
        </p:nvSpPr>
        <p:spPr>
          <a:xfrm>
            <a:off x="502276" y="385065"/>
            <a:ext cx="9708524"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
        <p:nvSpPr>
          <p:cNvPr id="3" name="Oval 2">
            <a:extLst>
              <a:ext uri="{FF2B5EF4-FFF2-40B4-BE49-F238E27FC236}">
                <a16:creationId xmlns:a16="http://schemas.microsoft.com/office/drawing/2014/main" id="{06DF637A-B82B-F445-9C90-D899A5454353}"/>
              </a:ext>
            </a:extLst>
          </p:cNvPr>
          <p:cNvSpPr/>
          <p:nvPr/>
        </p:nvSpPr>
        <p:spPr>
          <a:xfrm>
            <a:off x="6907898" y="628072"/>
            <a:ext cx="3552171" cy="3552171"/>
          </a:xfrm>
          <a:prstGeom prst="ellipse">
            <a:avLst/>
          </a:prstGeom>
          <a:solidFill>
            <a:srgbClr val="FF0000">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DB226B2-52FD-1448-A99A-4DCDBCD8B020}"/>
              </a:ext>
            </a:extLst>
          </p:cNvPr>
          <p:cNvSpPr txBox="1"/>
          <p:nvPr/>
        </p:nvSpPr>
        <p:spPr>
          <a:xfrm>
            <a:off x="8029862" y="908220"/>
            <a:ext cx="1271502" cy="477054"/>
          </a:xfrm>
          <a:prstGeom prst="rect">
            <a:avLst/>
          </a:prstGeom>
          <a:noFill/>
        </p:spPr>
        <p:txBody>
          <a:bodyPr wrap="none" rtlCol="0">
            <a:spAutoFit/>
          </a:bodyPr>
          <a:lstStyle/>
          <a:p>
            <a:r>
              <a:rPr lang="en-US" sz="2500" b="1" dirty="0">
                <a:latin typeface="Arial"/>
                <a:cs typeface="Arial"/>
              </a:rPr>
              <a:t>Abiotic</a:t>
            </a:r>
          </a:p>
        </p:txBody>
      </p:sp>
      <p:sp>
        <p:nvSpPr>
          <p:cNvPr id="16" name="Rectangle 15">
            <a:extLst>
              <a:ext uri="{FF2B5EF4-FFF2-40B4-BE49-F238E27FC236}">
                <a16:creationId xmlns:a16="http://schemas.microsoft.com/office/drawing/2014/main" id="{E4C7EB72-165E-2B42-96F2-EE5BA24D6BCE}"/>
              </a:ext>
            </a:extLst>
          </p:cNvPr>
          <p:cNvSpPr/>
          <p:nvPr/>
        </p:nvSpPr>
        <p:spPr>
          <a:xfrm>
            <a:off x="5323562" y="265133"/>
            <a:ext cx="6640883" cy="6511448"/>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20D9E294-DE0E-E74D-97A0-F69D5A4A1637}"/>
              </a:ext>
            </a:extLst>
          </p:cNvPr>
          <p:cNvSpPr/>
          <p:nvPr/>
        </p:nvSpPr>
        <p:spPr>
          <a:xfrm>
            <a:off x="8180333" y="2646850"/>
            <a:ext cx="3552171" cy="3552171"/>
          </a:xfrm>
          <a:prstGeom prst="ellipse">
            <a:avLst/>
          </a:prstGeom>
          <a:solidFill>
            <a:srgbClr val="004CFF">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EE30EC-DF3C-0244-90B3-8125A5A432DC}"/>
              </a:ext>
            </a:extLst>
          </p:cNvPr>
          <p:cNvSpPr/>
          <p:nvPr/>
        </p:nvSpPr>
        <p:spPr>
          <a:xfrm>
            <a:off x="8180333" y="2646849"/>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7E813F0B-EDD2-5445-AA7B-BBBE9DA412D2}"/>
              </a:ext>
            </a:extLst>
          </p:cNvPr>
          <p:cNvSpPr/>
          <p:nvPr/>
        </p:nvSpPr>
        <p:spPr>
          <a:xfrm>
            <a:off x="6907898" y="628071"/>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B2223730-68C3-5A41-A92C-DA717CE16866}"/>
              </a:ext>
            </a:extLst>
          </p:cNvPr>
          <p:cNvSpPr txBox="1"/>
          <p:nvPr/>
        </p:nvSpPr>
        <p:spPr>
          <a:xfrm>
            <a:off x="9807884" y="4402787"/>
            <a:ext cx="1858201" cy="477054"/>
          </a:xfrm>
          <a:prstGeom prst="rect">
            <a:avLst/>
          </a:prstGeom>
          <a:noFill/>
        </p:spPr>
        <p:txBody>
          <a:bodyPr wrap="none" rtlCol="0">
            <a:spAutoFit/>
          </a:bodyPr>
          <a:lstStyle/>
          <a:p>
            <a:r>
              <a:rPr lang="en-US" sz="2500" b="1" dirty="0">
                <a:latin typeface="Arial"/>
                <a:cs typeface="Arial"/>
              </a:rPr>
              <a:t>Accessible</a:t>
            </a:r>
          </a:p>
        </p:txBody>
      </p:sp>
    </p:spTree>
    <p:extLst>
      <p:ext uri="{BB962C8B-B14F-4D97-AF65-F5344CB8AC3E}">
        <p14:creationId xmlns:p14="http://schemas.microsoft.com/office/powerpoint/2010/main" val="24039002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92BD34-CEE1-1D45-BBAF-B784A377CE94}"/>
              </a:ext>
            </a:extLst>
          </p:cNvPr>
          <p:cNvPicPr>
            <a:picLocks noChangeAspect="1"/>
          </p:cNvPicPr>
          <p:nvPr/>
        </p:nvPicPr>
        <p:blipFill rotWithShape="1">
          <a:blip r:embed="rId3"/>
          <a:srcRect r="2239"/>
          <a:stretch/>
        </p:blipFill>
        <p:spPr>
          <a:xfrm>
            <a:off x="181110" y="2297966"/>
            <a:ext cx="7149710" cy="3286843"/>
          </a:xfrm>
          <a:prstGeom prst="rect">
            <a:avLst/>
          </a:prstGeom>
        </p:spPr>
      </p:pic>
      <p:pic>
        <p:nvPicPr>
          <p:cNvPr id="11" name="Picture 10">
            <a:extLst>
              <a:ext uri="{FF2B5EF4-FFF2-40B4-BE49-F238E27FC236}">
                <a16:creationId xmlns:a16="http://schemas.microsoft.com/office/drawing/2014/main" id="{4DBC2585-56DF-7244-8D28-57FAE53BD2B2}"/>
              </a:ext>
            </a:extLst>
          </p:cNvPr>
          <p:cNvPicPr>
            <a:picLocks noChangeAspect="1"/>
          </p:cNvPicPr>
          <p:nvPr/>
        </p:nvPicPr>
        <p:blipFill>
          <a:blip r:embed="rId4"/>
          <a:stretch>
            <a:fillRect/>
          </a:stretch>
        </p:blipFill>
        <p:spPr>
          <a:xfrm>
            <a:off x="7330820" y="1937978"/>
            <a:ext cx="4265334" cy="4146192"/>
          </a:xfrm>
          <a:prstGeom prst="rect">
            <a:avLst/>
          </a:prstGeom>
          <a:solidFill>
            <a:schemeClr val="bg1"/>
          </a:solidFill>
        </p:spPr>
      </p:pic>
      <p:sp>
        <p:nvSpPr>
          <p:cNvPr id="9" name="TextBox 8">
            <a:extLst>
              <a:ext uri="{FF2B5EF4-FFF2-40B4-BE49-F238E27FC236}">
                <a16:creationId xmlns:a16="http://schemas.microsoft.com/office/drawing/2014/main" id="{C80BD389-C1F4-0947-B795-345356ED25A3}"/>
              </a:ext>
            </a:extLst>
          </p:cNvPr>
          <p:cNvSpPr txBox="1"/>
          <p:nvPr/>
        </p:nvSpPr>
        <p:spPr>
          <a:xfrm>
            <a:off x="425885" y="467033"/>
            <a:ext cx="11723696" cy="646331"/>
          </a:xfrm>
          <a:prstGeom prst="rect">
            <a:avLst/>
          </a:prstGeom>
          <a:noFill/>
        </p:spPr>
        <p:txBody>
          <a:bodyPr wrap="square" rtlCol="0">
            <a:spAutoFit/>
          </a:bodyPr>
          <a:lstStyle/>
          <a:p>
            <a:pPr algn="ctr"/>
            <a:r>
              <a:rPr lang="en-US" sz="3600" b="1" dirty="0">
                <a:latin typeface="Arial"/>
                <a:cs typeface="Arial"/>
              </a:rPr>
              <a:t>Biomes of Earth</a:t>
            </a:r>
          </a:p>
        </p:txBody>
      </p:sp>
      <p:sp>
        <p:nvSpPr>
          <p:cNvPr id="12" name="TextBox 11">
            <a:extLst>
              <a:ext uri="{FF2B5EF4-FFF2-40B4-BE49-F238E27FC236}">
                <a16:creationId xmlns:a16="http://schemas.microsoft.com/office/drawing/2014/main" id="{CA245EA1-3409-A04B-BFE0-BA59ABA2430E}"/>
              </a:ext>
            </a:extLst>
          </p:cNvPr>
          <p:cNvSpPr txBox="1"/>
          <p:nvPr/>
        </p:nvSpPr>
        <p:spPr>
          <a:xfrm>
            <a:off x="158996" y="1314730"/>
            <a:ext cx="11874008" cy="461665"/>
          </a:xfrm>
          <a:prstGeom prst="rect">
            <a:avLst/>
          </a:prstGeom>
          <a:noFill/>
        </p:spPr>
        <p:txBody>
          <a:bodyPr wrap="square" rtlCol="0">
            <a:spAutoFit/>
          </a:bodyPr>
          <a:lstStyle/>
          <a:p>
            <a:pPr>
              <a:spcAft>
                <a:spcPts val="600"/>
              </a:spcAft>
            </a:pPr>
            <a:r>
              <a:rPr lang="en-US" sz="2400" dirty="0">
                <a:latin typeface="Arial"/>
                <a:cs typeface="Arial"/>
              </a:rPr>
              <a:t>Distributions of biomes are largely explained by mean annual rainfall and temperature</a:t>
            </a:r>
            <a:endParaRPr lang="en-US" sz="2400" b="1" dirty="0">
              <a:latin typeface="Arial"/>
              <a:cs typeface="Arial"/>
            </a:endParaRPr>
          </a:p>
        </p:txBody>
      </p:sp>
    </p:spTree>
    <p:extLst>
      <p:ext uri="{BB962C8B-B14F-4D97-AF65-F5344CB8AC3E}">
        <p14:creationId xmlns:p14="http://schemas.microsoft.com/office/powerpoint/2010/main" val="1980097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9F56D9-FA46-AC4A-879B-E5B273FEE4DF}"/>
              </a:ext>
            </a:extLst>
          </p:cNvPr>
          <p:cNvPicPr>
            <a:picLocks noChangeAspect="1"/>
          </p:cNvPicPr>
          <p:nvPr/>
        </p:nvPicPr>
        <p:blipFill>
          <a:blip r:embed="rId2"/>
          <a:stretch>
            <a:fillRect/>
          </a:stretch>
        </p:blipFill>
        <p:spPr>
          <a:xfrm>
            <a:off x="4463962" y="2769273"/>
            <a:ext cx="7529963" cy="3703662"/>
          </a:xfrm>
          <a:prstGeom prst="rect">
            <a:avLst/>
          </a:prstGeom>
        </p:spPr>
      </p:pic>
      <p:sp>
        <p:nvSpPr>
          <p:cNvPr id="2" name="TextBox 1"/>
          <p:cNvSpPr txBox="1"/>
          <p:nvPr/>
        </p:nvSpPr>
        <p:spPr>
          <a:xfrm>
            <a:off x="198075" y="2105609"/>
            <a:ext cx="5433349" cy="938719"/>
          </a:xfrm>
          <a:prstGeom prst="rect">
            <a:avLst/>
          </a:prstGeom>
          <a:noFill/>
        </p:spPr>
        <p:txBody>
          <a:bodyPr wrap="square" rtlCol="0">
            <a:spAutoFit/>
          </a:bodyPr>
          <a:lstStyle/>
          <a:p>
            <a:pPr marL="285750" indent="-285750">
              <a:spcAft>
                <a:spcPts val="600"/>
              </a:spcAft>
              <a:buFont typeface="Arial"/>
              <a:buChar char="•"/>
            </a:pPr>
            <a:r>
              <a:rPr lang="en-US" sz="2500" dirty="0">
                <a:solidFill>
                  <a:srgbClr val="004CFF"/>
                </a:solidFill>
                <a:latin typeface="Arial"/>
                <a:cs typeface="Arial"/>
              </a:rPr>
              <a:t>Accessible (movement)</a:t>
            </a:r>
            <a:endParaRPr lang="en-US" sz="2500" dirty="0">
              <a:solidFill>
                <a:srgbClr val="FF0000"/>
              </a:solidFill>
              <a:latin typeface="Arial"/>
              <a:cs typeface="Arial"/>
            </a:endParaRPr>
          </a:p>
          <a:p>
            <a:pPr marL="285750" indent="-285750">
              <a:spcAft>
                <a:spcPts val="600"/>
              </a:spcAft>
              <a:buFont typeface="Arial"/>
              <a:buChar char="•"/>
            </a:pPr>
            <a:r>
              <a:rPr lang="en-US" sz="2500" dirty="0">
                <a:solidFill>
                  <a:srgbClr val="FF0000"/>
                </a:solidFill>
                <a:latin typeface="Arial"/>
                <a:cs typeface="Arial"/>
              </a:rPr>
              <a:t>Physiological tolerance (abiotic)</a:t>
            </a:r>
          </a:p>
        </p:txBody>
      </p:sp>
      <p:sp>
        <p:nvSpPr>
          <p:cNvPr id="8" name="Title 1">
            <a:extLst>
              <a:ext uri="{FF2B5EF4-FFF2-40B4-BE49-F238E27FC236}">
                <a16:creationId xmlns:a16="http://schemas.microsoft.com/office/drawing/2014/main" id="{B4306407-5EF5-2241-982B-E737D4E50F73}"/>
              </a:ext>
            </a:extLst>
          </p:cNvPr>
          <p:cNvSpPr txBox="1">
            <a:spLocks/>
          </p:cNvSpPr>
          <p:nvPr/>
        </p:nvSpPr>
        <p:spPr>
          <a:xfrm>
            <a:off x="502276" y="385065"/>
            <a:ext cx="4332771"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Tree>
    <p:extLst>
      <p:ext uri="{BB962C8B-B14F-4D97-AF65-F5344CB8AC3E}">
        <p14:creationId xmlns:p14="http://schemas.microsoft.com/office/powerpoint/2010/main" val="4288906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075" y="2105609"/>
            <a:ext cx="5433349" cy="938719"/>
          </a:xfrm>
          <a:prstGeom prst="rect">
            <a:avLst/>
          </a:prstGeom>
          <a:noFill/>
        </p:spPr>
        <p:txBody>
          <a:bodyPr wrap="square" rtlCol="0">
            <a:spAutoFit/>
          </a:bodyPr>
          <a:lstStyle/>
          <a:p>
            <a:pPr marL="285750" indent="-285750">
              <a:spcAft>
                <a:spcPts val="600"/>
              </a:spcAft>
              <a:buFont typeface="Arial"/>
              <a:buChar char="•"/>
            </a:pPr>
            <a:r>
              <a:rPr lang="en-US" sz="2500" dirty="0">
                <a:solidFill>
                  <a:srgbClr val="004CFF"/>
                </a:solidFill>
                <a:latin typeface="Arial"/>
                <a:cs typeface="Arial"/>
              </a:rPr>
              <a:t>Accessible (movement)</a:t>
            </a:r>
            <a:endParaRPr lang="en-US" sz="2500" dirty="0">
              <a:solidFill>
                <a:srgbClr val="FF0000"/>
              </a:solidFill>
              <a:latin typeface="Arial"/>
              <a:cs typeface="Arial"/>
            </a:endParaRPr>
          </a:p>
          <a:p>
            <a:pPr marL="285750" indent="-285750">
              <a:spcAft>
                <a:spcPts val="600"/>
              </a:spcAft>
              <a:buFont typeface="Arial"/>
              <a:buChar char="•"/>
            </a:pPr>
            <a:r>
              <a:rPr lang="en-US" sz="2500" dirty="0">
                <a:solidFill>
                  <a:srgbClr val="FF0000"/>
                </a:solidFill>
                <a:latin typeface="Arial"/>
                <a:cs typeface="Arial"/>
              </a:rPr>
              <a:t>Physiological tolerance (abiotic)</a:t>
            </a:r>
          </a:p>
        </p:txBody>
      </p:sp>
      <p:sp>
        <p:nvSpPr>
          <p:cNvPr id="8" name="Title 1">
            <a:extLst>
              <a:ext uri="{FF2B5EF4-FFF2-40B4-BE49-F238E27FC236}">
                <a16:creationId xmlns:a16="http://schemas.microsoft.com/office/drawing/2014/main" id="{B4306407-5EF5-2241-982B-E737D4E50F73}"/>
              </a:ext>
            </a:extLst>
          </p:cNvPr>
          <p:cNvSpPr txBox="1">
            <a:spLocks/>
          </p:cNvSpPr>
          <p:nvPr/>
        </p:nvSpPr>
        <p:spPr>
          <a:xfrm>
            <a:off x="502276" y="385065"/>
            <a:ext cx="4332771"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pic>
        <p:nvPicPr>
          <p:cNvPr id="9" name="Picture 8" descr="04_05Figure.jpg">
            <a:extLst>
              <a:ext uri="{FF2B5EF4-FFF2-40B4-BE49-F238E27FC236}">
                <a16:creationId xmlns:a16="http://schemas.microsoft.com/office/drawing/2014/main" id="{F3D895D0-5FA4-3D43-86B4-C87069F3E39F}"/>
              </a:ext>
            </a:extLst>
          </p:cNvPr>
          <p:cNvPicPr>
            <a:picLocks noChangeAspect="1"/>
          </p:cNvPicPr>
          <p:nvPr/>
        </p:nvPicPr>
        <p:blipFill rotWithShape="1">
          <a:blip r:embed="rId2">
            <a:extLst>
              <a:ext uri="{28A0092B-C50C-407E-A947-70E740481C1C}">
                <a14:useLocalDpi xmlns:a14="http://schemas.microsoft.com/office/drawing/2010/main" val="0"/>
              </a:ext>
            </a:extLst>
          </a:blip>
          <a:srcRect b="2608"/>
          <a:stretch/>
        </p:blipFill>
        <p:spPr>
          <a:xfrm>
            <a:off x="5342407" y="1676139"/>
            <a:ext cx="6651518" cy="4920952"/>
          </a:xfrm>
          <a:prstGeom prst="rect">
            <a:avLst/>
          </a:prstGeom>
        </p:spPr>
      </p:pic>
    </p:spTree>
    <p:extLst>
      <p:ext uri="{BB962C8B-B14F-4D97-AF65-F5344CB8AC3E}">
        <p14:creationId xmlns:p14="http://schemas.microsoft.com/office/powerpoint/2010/main" val="1589050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1645C8B2-C001-7A47-9497-715B063428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61"/>
          <a:stretch/>
        </p:blipFill>
        <p:spPr bwMode="auto">
          <a:xfrm>
            <a:off x="180205" y="2028377"/>
            <a:ext cx="4802384" cy="30196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F0C01E-B9E3-DD4E-974C-2494E1DDA52C}"/>
              </a:ext>
            </a:extLst>
          </p:cNvPr>
          <p:cNvSpPr txBox="1"/>
          <p:nvPr/>
        </p:nvSpPr>
        <p:spPr>
          <a:xfrm>
            <a:off x="180205" y="5047988"/>
            <a:ext cx="4594528" cy="338554"/>
          </a:xfrm>
          <a:prstGeom prst="rect">
            <a:avLst/>
          </a:prstGeom>
          <a:noFill/>
        </p:spPr>
        <p:txBody>
          <a:bodyPr wrap="none" rtlCol="0">
            <a:spAutoFit/>
          </a:bodyPr>
          <a:lstStyle/>
          <a:p>
            <a:r>
              <a:rPr lang="en-US" sz="1600" dirty="0">
                <a:latin typeface="Arial"/>
                <a:cs typeface="Arial"/>
              </a:rPr>
              <a:t>Megafauna in Spain during last glacial maximum</a:t>
            </a:r>
          </a:p>
        </p:txBody>
      </p:sp>
      <p:sp>
        <p:nvSpPr>
          <p:cNvPr id="12" name="TextBox 11">
            <a:extLst>
              <a:ext uri="{FF2B5EF4-FFF2-40B4-BE49-F238E27FC236}">
                <a16:creationId xmlns:a16="http://schemas.microsoft.com/office/drawing/2014/main" id="{F7195A75-E18A-504A-8AB6-5E08E2A08254}"/>
              </a:ext>
            </a:extLst>
          </p:cNvPr>
          <p:cNvSpPr txBox="1"/>
          <p:nvPr/>
        </p:nvSpPr>
        <p:spPr>
          <a:xfrm>
            <a:off x="5055804" y="297756"/>
            <a:ext cx="3775393" cy="338554"/>
          </a:xfrm>
          <a:prstGeom prst="rect">
            <a:avLst/>
          </a:prstGeom>
          <a:noFill/>
        </p:spPr>
        <p:txBody>
          <a:bodyPr wrap="none" rtlCol="0">
            <a:spAutoFit/>
          </a:bodyPr>
          <a:lstStyle/>
          <a:p>
            <a:r>
              <a:rPr lang="en-US" sz="1600" dirty="0">
                <a:latin typeface="Arial"/>
                <a:cs typeface="Arial"/>
              </a:rPr>
              <a:t>Europe during the last glacial maximum</a:t>
            </a:r>
          </a:p>
        </p:txBody>
      </p:sp>
      <p:pic>
        <p:nvPicPr>
          <p:cNvPr id="14" name="Picture 13">
            <a:extLst>
              <a:ext uri="{FF2B5EF4-FFF2-40B4-BE49-F238E27FC236}">
                <a16:creationId xmlns:a16="http://schemas.microsoft.com/office/drawing/2014/main" id="{30B1B4EE-8C89-C94B-AA9B-EC97BABBE3CA}"/>
              </a:ext>
            </a:extLst>
          </p:cNvPr>
          <p:cNvPicPr>
            <a:picLocks noChangeAspect="1"/>
          </p:cNvPicPr>
          <p:nvPr/>
        </p:nvPicPr>
        <p:blipFill>
          <a:blip r:embed="rId3"/>
          <a:stretch>
            <a:fillRect/>
          </a:stretch>
        </p:blipFill>
        <p:spPr>
          <a:xfrm>
            <a:off x="5055804" y="594904"/>
            <a:ext cx="7049110" cy="5988775"/>
          </a:xfrm>
          <a:prstGeom prst="rect">
            <a:avLst/>
          </a:prstGeom>
        </p:spPr>
      </p:pic>
      <p:sp>
        <p:nvSpPr>
          <p:cNvPr id="7" name="Title 1">
            <a:extLst>
              <a:ext uri="{FF2B5EF4-FFF2-40B4-BE49-F238E27FC236}">
                <a16:creationId xmlns:a16="http://schemas.microsoft.com/office/drawing/2014/main" id="{F4E67F63-4BC6-8940-ACA0-678D7702DDC3}"/>
              </a:ext>
            </a:extLst>
          </p:cNvPr>
          <p:cNvSpPr txBox="1">
            <a:spLocks/>
          </p:cNvSpPr>
          <p:nvPr/>
        </p:nvSpPr>
        <p:spPr>
          <a:xfrm>
            <a:off x="502276" y="385065"/>
            <a:ext cx="4332771"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Tree>
    <p:extLst>
      <p:ext uri="{BB962C8B-B14F-4D97-AF65-F5344CB8AC3E}">
        <p14:creationId xmlns:p14="http://schemas.microsoft.com/office/powerpoint/2010/main" val="3674632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CA75C54-C95C-C94A-A525-9F659A9EF348}"/>
              </a:ext>
            </a:extLst>
          </p:cNvPr>
          <p:cNvSpPr txBox="1"/>
          <p:nvPr/>
        </p:nvSpPr>
        <p:spPr>
          <a:xfrm>
            <a:off x="274780" y="5977068"/>
            <a:ext cx="298576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 </a:t>
            </a:r>
            <a:r>
              <a:rPr lang="en-US" sz="1400" dirty="0" err="1">
                <a:latin typeface="Arial" panose="020B0604020202020204" pitchFamily="34" charset="0"/>
                <a:cs typeface="Arial" panose="020B0604020202020204" pitchFamily="34" charset="0"/>
              </a:rPr>
              <a:t>Körner</a:t>
            </a:r>
            <a:endParaRPr lang="en-US" sz="14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1D15B2C-423B-1349-A2C6-871849FDD86D}"/>
              </a:ext>
            </a:extLst>
          </p:cNvPr>
          <p:cNvPicPr>
            <a:picLocks noChangeAspect="1"/>
          </p:cNvPicPr>
          <p:nvPr/>
        </p:nvPicPr>
        <p:blipFill>
          <a:blip r:embed="rId2"/>
          <a:stretch>
            <a:fillRect/>
          </a:stretch>
        </p:blipFill>
        <p:spPr>
          <a:xfrm>
            <a:off x="337411" y="1484560"/>
            <a:ext cx="5379918" cy="4492508"/>
          </a:xfrm>
          <a:prstGeom prst="rect">
            <a:avLst/>
          </a:prstGeom>
          <a:ln>
            <a:solidFill>
              <a:schemeClr val="tx1"/>
            </a:solidFill>
          </a:ln>
        </p:spPr>
      </p:pic>
      <p:pic>
        <p:nvPicPr>
          <p:cNvPr id="16" name="Picture 4" descr="Image">
            <a:extLst>
              <a:ext uri="{FF2B5EF4-FFF2-40B4-BE49-F238E27FC236}">
                <a16:creationId xmlns:a16="http://schemas.microsoft.com/office/drawing/2014/main" id="{2F8CED3B-2822-7F42-8C22-FB4D92BD7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07" t="5543" r="13777" b="54814"/>
          <a:stretch/>
        </p:blipFill>
        <p:spPr bwMode="auto">
          <a:xfrm>
            <a:off x="6012320" y="725956"/>
            <a:ext cx="5842270" cy="261849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3E3BD44-FE16-3146-B37C-165BFAB9309A}"/>
              </a:ext>
            </a:extLst>
          </p:cNvPr>
          <p:cNvSpPr txBox="1"/>
          <p:nvPr/>
        </p:nvSpPr>
        <p:spPr>
          <a:xfrm>
            <a:off x="425885" y="467033"/>
            <a:ext cx="11723696" cy="646331"/>
          </a:xfrm>
          <a:prstGeom prst="rect">
            <a:avLst/>
          </a:prstGeom>
          <a:noFill/>
        </p:spPr>
        <p:txBody>
          <a:bodyPr wrap="square" rtlCol="0">
            <a:spAutoFit/>
          </a:bodyPr>
          <a:lstStyle/>
          <a:p>
            <a:r>
              <a:rPr lang="en-US" sz="3600" b="1" dirty="0">
                <a:latin typeface="Arial"/>
                <a:cs typeface="Arial"/>
              </a:rPr>
              <a:t>Microclimate matters</a:t>
            </a:r>
          </a:p>
        </p:txBody>
      </p:sp>
      <p:sp>
        <p:nvSpPr>
          <p:cNvPr id="21" name="TextBox 20">
            <a:extLst>
              <a:ext uri="{FF2B5EF4-FFF2-40B4-BE49-F238E27FC236}">
                <a16:creationId xmlns:a16="http://schemas.microsoft.com/office/drawing/2014/main" id="{F11298DA-ADD2-A14A-AF92-F8DC3793F7D0}"/>
              </a:ext>
            </a:extLst>
          </p:cNvPr>
          <p:cNvSpPr txBox="1"/>
          <p:nvPr/>
        </p:nvSpPr>
        <p:spPr>
          <a:xfrm>
            <a:off x="6095999" y="6313725"/>
            <a:ext cx="6096001" cy="523220"/>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hlinkClick r:id="rId4"/>
              </a:rPr>
              <a:t>Zellweger et al. (2019) Advances in Microclimate Ecology Arising from Remote Sensing. </a:t>
            </a:r>
            <a:r>
              <a:rPr lang="en-US" sz="1400" i="1" dirty="0">
                <a:latin typeface="Arial" panose="020B0604020202020204" pitchFamily="34" charset="0"/>
                <a:cs typeface="Arial" panose="020B0604020202020204" pitchFamily="34" charset="0"/>
                <a:hlinkClick r:id="rId4"/>
              </a:rPr>
              <a:t>Trends in Ecology &amp; Evolution</a:t>
            </a:r>
            <a:r>
              <a:rPr lang="en-US" sz="1400" dirty="0">
                <a:latin typeface="Arial" panose="020B0604020202020204" pitchFamily="34" charset="0"/>
                <a:cs typeface="Arial" panose="020B0604020202020204" pitchFamily="34" charset="0"/>
                <a:hlinkClick r:id="rId4"/>
              </a:rPr>
              <a:t>  34: 327-341.</a:t>
            </a:r>
            <a:endParaRPr lang="en-US" sz="1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D95D975-5A40-0E47-B671-B97DD92EB279}"/>
              </a:ext>
            </a:extLst>
          </p:cNvPr>
          <p:cNvSpPr txBox="1"/>
          <p:nvPr/>
        </p:nvSpPr>
        <p:spPr>
          <a:xfrm>
            <a:off x="7077205" y="4208744"/>
            <a:ext cx="1590806" cy="1015663"/>
          </a:xfrm>
          <a:prstGeom prst="rect">
            <a:avLst/>
          </a:prstGeom>
          <a:noFill/>
        </p:spPr>
        <p:txBody>
          <a:bodyPr wrap="square" rtlCol="0">
            <a:spAutoFit/>
          </a:bodyPr>
          <a:lstStyle/>
          <a:p>
            <a:pPr algn="ctr"/>
            <a:r>
              <a:rPr lang="en-US" sz="2000" b="1" dirty="0">
                <a:latin typeface="Arial"/>
                <a:cs typeface="Arial"/>
              </a:rPr>
              <a:t>UAV-based remote sensing</a:t>
            </a:r>
          </a:p>
        </p:txBody>
      </p:sp>
      <p:sp>
        <p:nvSpPr>
          <p:cNvPr id="24" name="TextBox 23">
            <a:extLst>
              <a:ext uri="{FF2B5EF4-FFF2-40B4-BE49-F238E27FC236}">
                <a16:creationId xmlns:a16="http://schemas.microsoft.com/office/drawing/2014/main" id="{871F17F2-ED07-614B-BEDF-878C5D0209AA}"/>
              </a:ext>
            </a:extLst>
          </p:cNvPr>
          <p:cNvSpPr txBox="1"/>
          <p:nvPr/>
        </p:nvSpPr>
        <p:spPr>
          <a:xfrm>
            <a:off x="6236790" y="382482"/>
            <a:ext cx="5393329" cy="400110"/>
          </a:xfrm>
          <a:prstGeom prst="rect">
            <a:avLst/>
          </a:prstGeom>
          <a:noFill/>
        </p:spPr>
        <p:txBody>
          <a:bodyPr wrap="square" rtlCol="0">
            <a:spAutoFit/>
          </a:bodyPr>
          <a:lstStyle/>
          <a:p>
            <a:pPr algn="ctr"/>
            <a:r>
              <a:rPr lang="en-US" sz="2000" b="1" dirty="0">
                <a:latin typeface="Arial"/>
                <a:cs typeface="Arial"/>
              </a:rPr>
              <a:t>Satellite-based land surface temperature</a:t>
            </a:r>
          </a:p>
        </p:txBody>
      </p:sp>
      <p:grpSp>
        <p:nvGrpSpPr>
          <p:cNvPr id="30" name="Group 29">
            <a:extLst>
              <a:ext uri="{FF2B5EF4-FFF2-40B4-BE49-F238E27FC236}">
                <a16:creationId xmlns:a16="http://schemas.microsoft.com/office/drawing/2014/main" id="{30CDAFB6-B0D6-F04A-860B-48D27C777B74}"/>
              </a:ext>
            </a:extLst>
          </p:cNvPr>
          <p:cNvGrpSpPr/>
          <p:nvPr/>
        </p:nvGrpSpPr>
        <p:grpSpPr>
          <a:xfrm>
            <a:off x="8523270" y="3317127"/>
            <a:ext cx="3331319" cy="3073840"/>
            <a:chOff x="8668011" y="3663864"/>
            <a:chExt cx="2955538" cy="2727103"/>
          </a:xfrm>
        </p:grpSpPr>
        <p:pic>
          <p:nvPicPr>
            <p:cNvPr id="22" name="Picture 4" descr="Image">
              <a:extLst>
                <a:ext uri="{FF2B5EF4-FFF2-40B4-BE49-F238E27FC236}">
                  <a16:creationId xmlns:a16="http://schemas.microsoft.com/office/drawing/2014/main" id="{CC9F8C04-BB3B-4943-AA92-BF2D7DFB46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760" t="56755" b="5211"/>
            <a:stretch/>
          </p:blipFill>
          <p:spPr bwMode="auto">
            <a:xfrm>
              <a:off x="8668011" y="3663864"/>
              <a:ext cx="2955538" cy="272710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a:extLst>
                <a:ext uri="{FF2B5EF4-FFF2-40B4-BE49-F238E27FC236}">
                  <a16:creationId xmlns:a16="http://schemas.microsoft.com/office/drawing/2014/main" id="{C1381004-EC6A-D244-BE55-E75C471C3B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4" t="88145" r="84298" b="5211"/>
            <a:stretch/>
          </p:blipFill>
          <p:spPr bwMode="auto">
            <a:xfrm>
              <a:off x="8668011" y="5893838"/>
              <a:ext cx="1189973" cy="47641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 name="Straight Connector 22">
            <a:extLst>
              <a:ext uri="{FF2B5EF4-FFF2-40B4-BE49-F238E27FC236}">
                <a16:creationId xmlns:a16="http://schemas.microsoft.com/office/drawing/2014/main" id="{A8823A71-685E-144A-844F-C3C2F72C5C8D}"/>
              </a:ext>
            </a:extLst>
          </p:cNvPr>
          <p:cNvCxnSpPr>
            <a:cxnSpLocks/>
          </p:cNvCxnSpPr>
          <p:nvPr/>
        </p:nvCxnSpPr>
        <p:spPr>
          <a:xfrm flipH="1">
            <a:off x="8668011" y="2288540"/>
            <a:ext cx="1189974" cy="1055909"/>
          </a:xfrm>
          <a:prstGeom prst="line">
            <a:avLst/>
          </a:prstGeom>
          <a:ln w="12700">
            <a:solidFill>
              <a:schemeClr val="tx1"/>
            </a:solidFill>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FD0B4A9E-9F91-DD48-B441-67A78D6B4A27}"/>
              </a:ext>
            </a:extLst>
          </p:cNvPr>
          <p:cNvCxnSpPr>
            <a:cxnSpLocks/>
          </p:cNvCxnSpPr>
          <p:nvPr/>
        </p:nvCxnSpPr>
        <p:spPr>
          <a:xfrm>
            <a:off x="9857985" y="2288540"/>
            <a:ext cx="1152393" cy="1055909"/>
          </a:xfrm>
          <a:prstGeom prst="line">
            <a:avLst/>
          </a:prstGeom>
          <a:ln w="12700">
            <a:solidFill>
              <a:schemeClr val="tx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46807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075" y="2105609"/>
            <a:ext cx="5433349" cy="4478149"/>
          </a:xfrm>
          <a:prstGeom prst="rect">
            <a:avLst/>
          </a:prstGeom>
          <a:noFill/>
        </p:spPr>
        <p:txBody>
          <a:bodyPr wrap="square" rtlCol="0">
            <a:spAutoFit/>
          </a:bodyPr>
          <a:lstStyle/>
          <a:p>
            <a:pPr marL="285750" indent="-285750">
              <a:spcAft>
                <a:spcPts val="600"/>
              </a:spcAft>
              <a:buFont typeface="Arial"/>
              <a:buChar char="•"/>
            </a:pPr>
            <a:r>
              <a:rPr lang="en-US" sz="2500" dirty="0">
                <a:solidFill>
                  <a:srgbClr val="004CFF"/>
                </a:solidFill>
                <a:latin typeface="Arial"/>
                <a:cs typeface="Arial"/>
              </a:rPr>
              <a:t>Accessible (movement)</a:t>
            </a:r>
          </a:p>
          <a:p>
            <a:pPr marL="285750" indent="-285750">
              <a:spcAft>
                <a:spcPts val="600"/>
              </a:spcAft>
              <a:buFont typeface="Arial"/>
              <a:buChar char="•"/>
            </a:pPr>
            <a:r>
              <a:rPr lang="en-US" sz="2500" dirty="0">
                <a:solidFill>
                  <a:srgbClr val="FF0000"/>
                </a:solidFill>
                <a:latin typeface="Arial"/>
                <a:cs typeface="Arial"/>
              </a:rPr>
              <a:t>Physiological tolerance (abiotic)</a:t>
            </a:r>
          </a:p>
          <a:p>
            <a:pPr marL="285750" indent="-285750">
              <a:spcAft>
                <a:spcPts val="600"/>
              </a:spcAft>
              <a:buFont typeface="Arial"/>
              <a:buChar char="•"/>
            </a:pPr>
            <a:r>
              <a:rPr lang="en-US" sz="2500" b="1" dirty="0">
                <a:solidFill>
                  <a:srgbClr val="00B050"/>
                </a:solidFill>
                <a:latin typeface="Arial"/>
                <a:cs typeface="Arial"/>
              </a:rPr>
              <a:t>Biotic interactions</a:t>
            </a:r>
          </a:p>
          <a:p>
            <a:pPr marL="742950" lvl="1" indent="-285750">
              <a:spcAft>
                <a:spcPts val="600"/>
              </a:spcAft>
              <a:buFont typeface="Arial"/>
              <a:buChar char="•"/>
            </a:pPr>
            <a:r>
              <a:rPr lang="en-US" sz="2000" dirty="0">
                <a:solidFill>
                  <a:srgbClr val="00B050"/>
                </a:solidFill>
                <a:latin typeface="Arial"/>
                <a:cs typeface="Arial"/>
              </a:rPr>
              <a:t>Competition</a:t>
            </a:r>
          </a:p>
          <a:p>
            <a:pPr marL="742950" lvl="1" indent="-285750">
              <a:spcAft>
                <a:spcPts val="600"/>
              </a:spcAft>
              <a:buFont typeface="Arial"/>
              <a:buChar char="•"/>
            </a:pPr>
            <a:r>
              <a:rPr lang="en-US" sz="2000" dirty="0">
                <a:solidFill>
                  <a:srgbClr val="00B050"/>
                </a:solidFill>
                <a:latin typeface="Arial"/>
                <a:cs typeface="Arial"/>
              </a:rPr>
              <a:t>Predators / Prey</a:t>
            </a:r>
          </a:p>
          <a:p>
            <a:pPr marL="742950" lvl="1" indent="-285750">
              <a:spcAft>
                <a:spcPts val="600"/>
              </a:spcAft>
              <a:buFont typeface="Arial"/>
              <a:buChar char="•"/>
            </a:pPr>
            <a:r>
              <a:rPr lang="en-US" sz="2000" dirty="0">
                <a:solidFill>
                  <a:srgbClr val="00B050"/>
                </a:solidFill>
                <a:latin typeface="Arial"/>
                <a:cs typeface="Arial"/>
              </a:rPr>
              <a:t>Parasites</a:t>
            </a:r>
          </a:p>
          <a:p>
            <a:pPr marL="742950" lvl="1" indent="-285750">
              <a:spcAft>
                <a:spcPts val="600"/>
              </a:spcAft>
              <a:buFont typeface="Arial"/>
              <a:buChar char="•"/>
            </a:pPr>
            <a:r>
              <a:rPr lang="en-US" sz="2000" dirty="0">
                <a:solidFill>
                  <a:srgbClr val="00B050"/>
                </a:solidFill>
                <a:latin typeface="Arial"/>
                <a:cs typeface="Arial"/>
              </a:rPr>
              <a:t>Mutualists</a:t>
            </a:r>
          </a:p>
          <a:p>
            <a:pPr marL="1200150" lvl="2" indent="-285750">
              <a:spcAft>
                <a:spcPts val="600"/>
              </a:spcAft>
              <a:buFont typeface="Arial"/>
              <a:buChar char="•"/>
            </a:pPr>
            <a:r>
              <a:rPr lang="en-US" sz="2000" dirty="0">
                <a:solidFill>
                  <a:srgbClr val="00B050"/>
                </a:solidFill>
                <a:latin typeface="Arial"/>
                <a:cs typeface="Arial"/>
              </a:rPr>
              <a:t>Pollinators</a:t>
            </a:r>
          </a:p>
          <a:p>
            <a:pPr marL="1200150" lvl="2" indent="-285750">
              <a:spcAft>
                <a:spcPts val="600"/>
              </a:spcAft>
              <a:buFont typeface="Arial"/>
              <a:buChar char="•"/>
            </a:pPr>
            <a:r>
              <a:rPr lang="en-US" sz="2000" dirty="0">
                <a:solidFill>
                  <a:srgbClr val="00B050"/>
                </a:solidFill>
                <a:latin typeface="Arial"/>
                <a:cs typeface="Arial"/>
              </a:rPr>
              <a:t>Soil symbionts</a:t>
            </a:r>
          </a:p>
          <a:p>
            <a:pPr marL="1200150" lvl="2" indent="-285750">
              <a:spcAft>
                <a:spcPts val="600"/>
              </a:spcAft>
              <a:buFont typeface="Arial"/>
              <a:buChar char="•"/>
            </a:pPr>
            <a:r>
              <a:rPr lang="en-US" sz="2000" dirty="0">
                <a:solidFill>
                  <a:srgbClr val="00B050"/>
                </a:solidFill>
                <a:latin typeface="Arial"/>
                <a:cs typeface="Arial"/>
              </a:rPr>
              <a:t>Facilitators</a:t>
            </a:r>
          </a:p>
          <a:p>
            <a:pPr marL="1200150" lvl="2" indent="-285750">
              <a:spcAft>
                <a:spcPts val="600"/>
              </a:spcAft>
              <a:buFont typeface="Arial"/>
              <a:buChar char="•"/>
            </a:pPr>
            <a:r>
              <a:rPr lang="en-US" sz="2000" dirty="0">
                <a:solidFill>
                  <a:srgbClr val="00B050"/>
                </a:solidFill>
                <a:latin typeface="Arial"/>
                <a:cs typeface="Arial"/>
              </a:rPr>
              <a:t>Dispersal</a:t>
            </a:r>
          </a:p>
        </p:txBody>
      </p:sp>
      <p:sp>
        <p:nvSpPr>
          <p:cNvPr id="8" name="Title 1">
            <a:extLst>
              <a:ext uri="{FF2B5EF4-FFF2-40B4-BE49-F238E27FC236}">
                <a16:creationId xmlns:a16="http://schemas.microsoft.com/office/drawing/2014/main" id="{B4306407-5EF5-2241-982B-E737D4E50F73}"/>
              </a:ext>
            </a:extLst>
          </p:cNvPr>
          <p:cNvSpPr txBox="1">
            <a:spLocks/>
          </p:cNvSpPr>
          <p:nvPr/>
        </p:nvSpPr>
        <p:spPr>
          <a:xfrm>
            <a:off x="502276" y="385065"/>
            <a:ext cx="9708524"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
        <p:nvSpPr>
          <p:cNvPr id="3" name="Oval 2">
            <a:extLst>
              <a:ext uri="{FF2B5EF4-FFF2-40B4-BE49-F238E27FC236}">
                <a16:creationId xmlns:a16="http://schemas.microsoft.com/office/drawing/2014/main" id="{06DF637A-B82B-F445-9C90-D899A5454353}"/>
              </a:ext>
            </a:extLst>
          </p:cNvPr>
          <p:cNvSpPr/>
          <p:nvPr/>
        </p:nvSpPr>
        <p:spPr>
          <a:xfrm>
            <a:off x="6907898" y="628072"/>
            <a:ext cx="3552171" cy="3552171"/>
          </a:xfrm>
          <a:prstGeom prst="ellipse">
            <a:avLst/>
          </a:prstGeom>
          <a:solidFill>
            <a:srgbClr val="FF0000">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DB226B2-52FD-1448-A99A-4DCDBCD8B020}"/>
              </a:ext>
            </a:extLst>
          </p:cNvPr>
          <p:cNvSpPr txBox="1"/>
          <p:nvPr/>
        </p:nvSpPr>
        <p:spPr>
          <a:xfrm>
            <a:off x="8029862" y="908220"/>
            <a:ext cx="1271502" cy="477054"/>
          </a:xfrm>
          <a:prstGeom prst="rect">
            <a:avLst/>
          </a:prstGeom>
          <a:noFill/>
        </p:spPr>
        <p:txBody>
          <a:bodyPr wrap="none" rtlCol="0">
            <a:spAutoFit/>
          </a:bodyPr>
          <a:lstStyle/>
          <a:p>
            <a:r>
              <a:rPr lang="en-US" sz="2500" b="1" dirty="0">
                <a:latin typeface="Arial"/>
                <a:cs typeface="Arial"/>
              </a:rPr>
              <a:t>Abiotic</a:t>
            </a:r>
          </a:p>
        </p:txBody>
      </p:sp>
      <p:sp>
        <p:nvSpPr>
          <p:cNvPr id="16" name="Rectangle 15">
            <a:extLst>
              <a:ext uri="{FF2B5EF4-FFF2-40B4-BE49-F238E27FC236}">
                <a16:creationId xmlns:a16="http://schemas.microsoft.com/office/drawing/2014/main" id="{E4C7EB72-165E-2B42-96F2-EE5BA24D6BCE}"/>
              </a:ext>
            </a:extLst>
          </p:cNvPr>
          <p:cNvSpPr/>
          <p:nvPr/>
        </p:nvSpPr>
        <p:spPr>
          <a:xfrm>
            <a:off x="5323562" y="265133"/>
            <a:ext cx="6640883" cy="6511448"/>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30852733-95FA-4041-9B73-AF2F4933660A}"/>
              </a:ext>
            </a:extLst>
          </p:cNvPr>
          <p:cNvSpPr/>
          <p:nvPr/>
        </p:nvSpPr>
        <p:spPr>
          <a:xfrm>
            <a:off x="5635462" y="2646850"/>
            <a:ext cx="3552171" cy="3552171"/>
          </a:xfrm>
          <a:prstGeom prst="ellipse">
            <a:avLst/>
          </a:prstGeom>
          <a:solidFill>
            <a:srgbClr val="00B050">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0CE46AC-E1E4-4E4A-92DA-5D63F60449F1}"/>
              </a:ext>
            </a:extLst>
          </p:cNvPr>
          <p:cNvSpPr txBox="1"/>
          <p:nvPr/>
        </p:nvSpPr>
        <p:spPr>
          <a:xfrm>
            <a:off x="5781160" y="4397330"/>
            <a:ext cx="1075936" cy="477054"/>
          </a:xfrm>
          <a:prstGeom prst="rect">
            <a:avLst/>
          </a:prstGeom>
          <a:noFill/>
        </p:spPr>
        <p:txBody>
          <a:bodyPr wrap="none" rtlCol="0">
            <a:spAutoFit/>
          </a:bodyPr>
          <a:lstStyle/>
          <a:p>
            <a:r>
              <a:rPr lang="en-US" sz="2500" b="1" dirty="0">
                <a:latin typeface="Arial"/>
                <a:cs typeface="Arial"/>
              </a:rPr>
              <a:t>Biotic</a:t>
            </a:r>
          </a:p>
        </p:txBody>
      </p:sp>
      <p:sp>
        <p:nvSpPr>
          <p:cNvPr id="13" name="Oval 12">
            <a:extLst>
              <a:ext uri="{FF2B5EF4-FFF2-40B4-BE49-F238E27FC236}">
                <a16:creationId xmlns:a16="http://schemas.microsoft.com/office/drawing/2014/main" id="{F88AED70-D81C-424C-8AFF-6CEA8AA90FD7}"/>
              </a:ext>
            </a:extLst>
          </p:cNvPr>
          <p:cNvSpPr/>
          <p:nvPr/>
        </p:nvSpPr>
        <p:spPr>
          <a:xfrm>
            <a:off x="8180333" y="2646850"/>
            <a:ext cx="3552171" cy="3552171"/>
          </a:xfrm>
          <a:prstGeom prst="ellipse">
            <a:avLst/>
          </a:prstGeom>
          <a:solidFill>
            <a:srgbClr val="004CFF">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B889740-008A-794C-88A8-1D5502DA062D}"/>
              </a:ext>
            </a:extLst>
          </p:cNvPr>
          <p:cNvSpPr/>
          <p:nvPr/>
        </p:nvSpPr>
        <p:spPr>
          <a:xfrm>
            <a:off x="8180333" y="2646849"/>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7020AE42-645C-DF46-83B6-3726242D692A}"/>
              </a:ext>
            </a:extLst>
          </p:cNvPr>
          <p:cNvSpPr/>
          <p:nvPr/>
        </p:nvSpPr>
        <p:spPr>
          <a:xfrm>
            <a:off x="5631424" y="2646866"/>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07A328E6-0EDA-474A-BC90-1D2A48F7B89D}"/>
              </a:ext>
            </a:extLst>
          </p:cNvPr>
          <p:cNvSpPr/>
          <p:nvPr/>
        </p:nvSpPr>
        <p:spPr>
          <a:xfrm>
            <a:off x="6907898" y="628071"/>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CBA4C25-6523-1149-884A-F24173FB9FEF}"/>
              </a:ext>
            </a:extLst>
          </p:cNvPr>
          <p:cNvSpPr txBox="1"/>
          <p:nvPr/>
        </p:nvSpPr>
        <p:spPr>
          <a:xfrm>
            <a:off x="9807884" y="4402787"/>
            <a:ext cx="1858201" cy="477054"/>
          </a:xfrm>
          <a:prstGeom prst="rect">
            <a:avLst/>
          </a:prstGeom>
          <a:noFill/>
        </p:spPr>
        <p:txBody>
          <a:bodyPr wrap="none" rtlCol="0">
            <a:spAutoFit/>
          </a:bodyPr>
          <a:lstStyle/>
          <a:p>
            <a:r>
              <a:rPr lang="en-US" sz="2500" b="1" dirty="0">
                <a:latin typeface="Arial"/>
                <a:cs typeface="Arial"/>
              </a:rPr>
              <a:t>Accessible</a:t>
            </a:r>
          </a:p>
        </p:txBody>
      </p:sp>
    </p:spTree>
    <p:extLst>
      <p:ext uri="{BB962C8B-B14F-4D97-AF65-F5344CB8AC3E}">
        <p14:creationId xmlns:p14="http://schemas.microsoft.com/office/powerpoint/2010/main" val="7296340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41C93-9BC9-274C-B2FD-9D80FC6C1B37}"/>
              </a:ext>
            </a:extLst>
          </p:cNvPr>
          <p:cNvPicPr>
            <a:picLocks noChangeAspect="1"/>
          </p:cNvPicPr>
          <p:nvPr/>
        </p:nvPicPr>
        <p:blipFill rotWithShape="1">
          <a:blip r:embed="rId2"/>
          <a:srcRect r="3499"/>
          <a:stretch/>
        </p:blipFill>
        <p:spPr>
          <a:xfrm>
            <a:off x="4911682" y="0"/>
            <a:ext cx="7237899" cy="6390967"/>
          </a:xfrm>
          <a:prstGeom prst="rect">
            <a:avLst/>
          </a:prstGeom>
        </p:spPr>
      </p:pic>
      <p:sp>
        <p:nvSpPr>
          <p:cNvPr id="8" name="TextBox 7">
            <a:hlinkClick r:id="rId3"/>
            <a:extLst>
              <a:ext uri="{FF2B5EF4-FFF2-40B4-BE49-F238E27FC236}">
                <a16:creationId xmlns:a16="http://schemas.microsoft.com/office/drawing/2014/main" id="{77F11AAB-79FC-5E4D-BC5C-DE67A6040390}"/>
              </a:ext>
            </a:extLst>
          </p:cNvPr>
          <p:cNvSpPr txBox="1"/>
          <p:nvPr/>
        </p:nvSpPr>
        <p:spPr>
          <a:xfrm>
            <a:off x="4258849" y="6226043"/>
            <a:ext cx="7933151" cy="523220"/>
          </a:xfrm>
          <a:prstGeom prst="rect">
            <a:avLst/>
          </a:prstGeom>
          <a:noFill/>
        </p:spPr>
        <p:txBody>
          <a:bodyPr wrap="square" rtlCol="0">
            <a:spAutoFit/>
          </a:bodyPr>
          <a:lstStyle/>
          <a:p>
            <a:pPr algn="r"/>
            <a:r>
              <a:rPr lang="en-US" sz="1400" dirty="0" err="1">
                <a:latin typeface="Arial" panose="020B0604020202020204" pitchFamily="34" charset="0"/>
                <a:cs typeface="Arial" panose="020B0604020202020204" pitchFamily="34" charset="0"/>
                <a:hlinkClick r:id="rId3"/>
              </a:rPr>
              <a:t>Wisz</a:t>
            </a:r>
            <a:r>
              <a:rPr lang="en-US" sz="1400" dirty="0">
                <a:latin typeface="Arial" panose="020B0604020202020204" pitchFamily="34" charset="0"/>
                <a:cs typeface="Arial" panose="020B0604020202020204" pitchFamily="34" charset="0"/>
                <a:hlinkClick r:id="rId3"/>
              </a:rPr>
              <a:t> et al. (2013) The role of biotic interactions in shaping distributions and </a:t>
            </a:r>
            <a:r>
              <a:rPr lang="en-US" sz="1400" dirty="0" err="1">
                <a:latin typeface="Arial" panose="020B0604020202020204" pitchFamily="34" charset="0"/>
                <a:cs typeface="Arial" panose="020B0604020202020204" pitchFamily="34" charset="0"/>
                <a:hlinkClick r:id="rId3"/>
              </a:rPr>
              <a:t>realised</a:t>
            </a:r>
            <a:r>
              <a:rPr lang="en-US" sz="1400" dirty="0">
                <a:latin typeface="Arial" panose="020B0604020202020204" pitchFamily="34" charset="0"/>
                <a:cs typeface="Arial" panose="020B0604020202020204" pitchFamily="34" charset="0"/>
                <a:hlinkClick r:id="rId3"/>
              </a:rPr>
              <a:t> assemblages of species: implications for species distribution modelling. </a:t>
            </a:r>
            <a:r>
              <a:rPr lang="en-US" sz="1400" i="1" dirty="0">
                <a:latin typeface="Arial" panose="020B0604020202020204" pitchFamily="34" charset="0"/>
                <a:cs typeface="Arial" panose="020B0604020202020204" pitchFamily="34" charset="0"/>
                <a:hlinkClick r:id="rId3"/>
              </a:rPr>
              <a:t>Biological Reviews </a:t>
            </a:r>
            <a:r>
              <a:rPr lang="en-US" sz="1400" dirty="0">
                <a:latin typeface="Arial" panose="020B0604020202020204" pitchFamily="34" charset="0"/>
                <a:cs typeface="Arial" panose="020B0604020202020204" pitchFamily="34" charset="0"/>
                <a:hlinkClick r:id="rId3"/>
              </a:rPr>
              <a:t>88: 15-30.</a:t>
            </a:r>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96E2E18-6689-3A4B-A2E9-7BB947E151C2}"/>
              </a:ext>
            </a:extLst>
          </p:cNvPr>
          <p:cNvSpPr txBox="1"/>
          <p:nvPr/>
        </p:nvSpPr>
        <p:spPr>
          <a:xfrm>
            <a:off x="198075" y="2105609"/>
            <a:ext cx="5433349" cy="1400383"/>
          </a:xfrm>
          <a:prstGeom prst="rect">
            <a:avLst/>
          </a:prstGeom>
          <a:noFill/>
        </p:spPr>
        <p:txBody>
          <a:bodyPr wrap="square" rtlCol="0">
            <a:spAutoFit/>
          </a:bodyPr>
          <a:lstStyle/>
          <a:p>
            <a:pPr marL="285750" indent="-285750">
              <a:spcAft>
                <a:spcPts val="600"/>
              </a:spcAft>
              <a:buFont typeface="Arial"/>
              <a:buChar char="•"/>
            </a:pPr>
            <a:r>
              <a:rPr lang="en-US" sz="2500" dirty="0">
                <a:solidFill>
                  <a:srgbClr val="004CFF"/>
                </a:solidFill>
                <a:latin typeface="Arial"/>
                <a:cs typeface="Arial"/>
              </a:rPr>
              <a:t>Accessible (movement)</a:t>
            </a:r>
          </a:p>
          <a:p>
            <a:pPr marL="285750" indent="-285750">
              <a:spcAft>
                <a:spcPts val="600"/>
              </a:spcAft>
              <a:buFont typeface="Arial"/>
              <a:buChar char="•"/>
            </a:pPr>
            <a:r>
              <a:rPr lang="en-US" sz="2500" dirty="0">
                <a:solidFill>
                  <a:srgbClr val="FF0000"/>
                </a:solidFill>
                <a:latin typeface="Arial"/>
                <a:cs typeface="Arial"/>
              </a:rPr>
              <a:t>Physiological tolerance (abiotic)</a:t>
            </a:r>
          </a:p>
          <a:p>
            <a:pPr marL="285750" indent="-285750">
              <a:spcAft>
                <a:spcPts val="600"/>
              </a:spcAft>
              <a:buFont typeface="Arial"/>
              <a:buChar char="•"/>
            </a:pPr>
            <a:r>
              <a:rPr lang="en-US" sz="2500" dirty="0">
                <a:solidFill>
                  <a:srgbClr val="00B050"/>
                </a:solidFill>
                <a:latin typeface="Arial"/>
                <a:cs typeface="Arial"/>
              </a:rPr>
              <a:t>Biotic interactions</a:t>
            </a:r>
          </a:p>
        </p:txBody>
      </p:sp>
      <p:sp>
        <p:nvSpPr>
          <p:cNvPr id="6" name="Title 1">
            <a:extLst>
              <a:ext uri="{FF2B5EF4-FFF2-40B4-BE49-F238E27FC236}">
                <a16:creationId xmlns:a16="http://schemas.microsoft.com/office/drawing/2014/main" id="{64E37AAF-B021-ED46-8B9A-D8041161FFF5}"/>
              </a:ext>
            </a:extLst>
          </p:cNvPr>
          <p:cNvSpPr txBox="1">
            <a:spLocks/>
          </p:cNvSpPr>
          <p:nvPr/>
        </p:nvSpPr>
        <p:spPr>
          <a:xfrm>
            <a:off x="502276" y="385065"/>
            <a:ext cx="4332771"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
        <p:nvSpPr>
          <p:cNvPr id="3" name="Rounded Rectangle 2">
            <a:extLst>
              <a:ext uri="{FF2B5EF4-FFF2-40B4-BE49-F238E27FC236}">
                <a16:creationId xmlns:a16="http://schemas.microsoft.com/office/drawing/2014/main" id="{4F1B808D-E2D1-3347-9C50-BEB3A0AF943A}"/>
              </a:ext>
            </a:extLst>
          </p:cNvPr>
          <p:cNvSpPr/>
          <p:nvPr/>
        </p:nvSpPr>
        <p:spPr>
          <a:xfrm>
            <a:off x="502276" y="4421344"/>
            <a:ext cx="3756573" cy="889347"/>
          </a:xfrm>
          <a:prstGeom prst="round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latin typeface="Arial"/>
                <a:cs typeface="Arial"/>
              </a:rPr>
              <a:t>Biotic interactions can</a:t>
            </a:r>
          </a:p>
          <a:p>
            <a:pPr algn="ctr"/>
            <a:r>
              <a:rPr lang="en-US" sz="2400" b="1" dirty="0">
                <a:solidFill>
                  <a:schemeClr val="tx1"/>
                </a:solidFill>
                <a:latin typeface="Arial"/>
                <a:cs typeface="Arial"/>
              </a:rPr>
              <a:t>affect distributions</a:t>
            </a:r>
          </a:p>
        </p:txBody>
      </p:sp>
    </p:spTree>
    <p:extLst>
      <p:ext uri="{BB962C8B-B14F-4D97-AF65-F5344CB8AC3E}">
        <p14:creationId xmlns:p14="http://schemas.microsoft.com/office/powerpoint/2010/main" val="127416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6E4F2-AA33-1A41-B98B-E6BB2B24F360}"/>
              </a:ext>
            </a:extLst>
          </p:cNvPr>
          <p:cNvSpPr>
            <a:spLocks noGrp="1"/>
          </p:cNvSpPr>
          <p:nvPr>
            <p:ph type="title"/>
          </p:nvPr>
        </p:nvSpPr>
        <p:spPr/>
        <p:txBody>
          <a:bodyPr>
            <a:normAutofit/>
          </a:bodyPr>
          <a:lstStyle/>
          <a:p>
            <a:r>
              <a:rPr lang="en-US" dirty="0"/>
              <a:t>Introductions (~ 2 min each)</a:t>
            </a:r>
          </a:p>
        </p:txBody>
      </p:sp>
      <p:sp>
        <p:nvSpPr>
          <p:cNvPr id="3" name="Content Placeholder 2">
            <a:extLst>
              <a:ext uri="{FF2B5EF4-FFF2-40B4-BE49-F238E27FC236}">
                <a16:creationId xmlns:a16="http://schemas.microsoft.com/office/drawing/2014/main" id="{0EDE371A-EAB8-3642-A3D9-727C55EAF805}"/>
              </a:ext>
            </a:extLst>
          </p:cNvPr>
          <p:cNvSpPr>
            <a:spLocks noGrp="1"/>
          </p:cNvSpPr>
          <p:nvPr>
            <p:ph idx="1"/>
          </p:nvPr>
        </p:nvSpPr>
        <p:spPr/>
        <p:txBody>
          <a:bodyPr>
            <a:normAutofit/>
          </a:bodyPr>
          <a:lstStyle/>
          <a:p>
            <a:pPr marL="342900" indent="-342900">
              <a:buFont typeface="Arial" panose="020B0604020202020204" pitchFamily="34" charset="0"/>
              <a:buChar char="•"/>
            </a:pPr>
            <a:r>
              <a:rPr lang="en-US" sz="2400" dirty="0"/>
              <a:t>Name? </a:t>
            </a:r>
          </a:p>
          <a:p>
            <a:pPr marL="342900" indent="-342900">
              <a:buFont typeface="Arial" panose="020B0604020202020204" pitchFamily="34" charset="0"/>
              <a:buChar char="•"/>
            </a:pPr>
            <a:r>
              <a:rPr lang="en-US" sz="2400" dirty="0"/>
              <a:t>Department? </a:t>
            </a:r>
          </a:p>
          <a:p>
            <a:pPr marL="342900" indent="-342900">
              <a:buFont typeface="Arial" panose="020B0604020202020204" pitchFamily="34" charset="0"/>
              <a:buChar char="•"/>
            </a:pPr>
            <a:r>
              <a:rPr lang="en-US" sz="2400" dirty="0"/>
              <a:t>Year of studies?</a:t>
            </a:r>
          </a:p>
          <a:p>
            <a:pPr marL="342900" indent="-342900">
              <a:buFont typeface="Arial" panose="020B0604020202020204" pitchFamily="34" charset="0"/>
              <a:buChar char="•"/>
            </a:pPr>
            <a:r>
              <a:rPr lang="en-US" sz="2400" dirty="0"/>
              <a:t>Research project?</a:t>
            </a:r>
          </a:p>
          <a:p>
            <a:pPr marL="342900" indent="-342900">
              <a:buFont typeface="Arial" panose="020B0604020202020204" pitchFamily="34" charset="0"/>
              <a:buChar char="•"/>
            </a:pPr>
            <a:r>
              <a:rPr lang="en-US" sz="2400" dirty="0"/>
              <a:t>Prior experience with R and SDMs?</a:t>
            </a:r>
          </a:p>
          <a:p>
            <a:pPr marL="342900" indent="-342900">
              <a:buFont typeface="Arial" panose="020B0604020202020204" pitchFamily="34" charset="0"/>
              <a:buChar char="•"/>
            </a:pPr>
            <a:r>
              <a:rPr lang="en-US" sz="2400" dirty="0"/>
              <a:t>What do you hope to gain from this course?</a:t>
            </a:r>
          </a:p>
          <a:p>
            <a:pPr marL="342900" indent="-342900">
              <a:buFont typeface="Arial" panose="020B0604020202020204" pitchFamily="34" charset="0"/>
              <a:buChar char="•"/>
            </a:pPr>
            <a:r>
              <a:rPr lang="en-US" sz="2400" dirty="0"/>
              <a:t>Anything else?</a:t>
            </a:r>
          </a:p>
        </p:txBody>
      </p:sp>
      <p:pic>
        <p:nvPicPr>
          <p:cNvPr id="9218" name="Picture 2" descr="Introductions &amp;amp; Conclusions - Excelsior College OWL">
            <a:extLst>
              <a:ext uri="{FF2B5EF4-FFF2-40B4-BE49-F238E27FC236}">
                <a16:creationId xmlns:a16="http://schemas.microsoft.com/office/drawing/2014/main" id="{54639C1A-7DC5-F249-9486-6820B851F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117" y="3557392"/>
            <a:ext cx="4462960" cy="302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423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075" y="2105609"/>
            <a:ext cx="5433349" cy="1862048"/>
          </a:xfrm>
          <a:prstGeom prst="rect">
            <a:avLst/>
          </a:prstGeom>
          <a:noFill/>
        </p:spPr>
        <p:txBody>
          <a:bodyPr wrap="square" rtlCol="0">
            <a:spAutoFit/>
          </a:bodyPr>
          <a:lstStyle/>
          <a:p>
            <a:pPr marL="285750" indent="-285750">
              <a:spcAft>
                <a:spcPts val="600"/>
              </a:spcAft>
              <a:buFont typeface="Arial"/>
              <a:buChar char="•"/>
            </a:pPr>
            <a:r>
              <a:rPr lang="en-US" sz="2500" dirty="0">
                <a:solidFill>
                  <a:srgbClr val="004CFF"/>
                </a:solidFill>
                <a:latin typeface="Arial"/>
                <a:cs typeface="Arial"/>
              </a:rPr>
              <a:t>Accessible (movement)</a:t>
            </a:r>
          </a:p>
          <a:p>
            <a:pPr marL="285750" indent="-285750">
              <a:spcAft>
                <a:spcPts val="600"/>
              </a:spcAft>
              <a:buFont typeface="Arial"/>
              <a:buChar char="•"/>
            </a:pPr>
            <a:r>
              <a:rPr lang="en-US" sz="2500" dirty="0">
                <a:solidFill>
                  <a:srgbClr val="FF0000"/>
                </a:solidFill>
                <a:latin typeface="Arial"/>
                <a:cs typeface="Arial"/>
              </a:rPr>
              <a:t>Physiological tolerance (abiotic)</a:t>
            </a:r>
          </a:p>
          <a:p>
            <a:pPr marL="285750" indent="-285750">
              <a:spcAft>
                <a:spcPts val="600"/>
              </a:spcAft>
              <a:buFont typeface="Arial"/>
              <a:buChar char="•"/>
            </a:pPr>
            <a:r>
              <a:rPr lang="en-US" sz="2500" dirty="0">
                <a:solidFill>
                  <a:srgbClr val="00B050"/>
                </a:solidFill>
                <a:latin typeface="Arial"/>
                <a:cs typeface="Arial"/>
              </a:rPr>
              <a:t>Biotic interactions</a:t>
            </a:r>
          </a:p>
          <a:p>
            <a:pPr marL="285750" indent="-285750">
              <a:spcAft>
                <a:spcPts val="600"/>
              </a:spcAft>
              <a:buFont typeface="Arial"/>
              <a:buChar char="•"/>
            </a:pPr>
            <a:endParaRPr lang="en-US" sz="2500" dirty="0">
              <a:solidFill>
                <a:srgbClr val="FF0000"/>
              </a:solidFill>
              <a:latin typeface="Arial"/>
              <a:cs typeface="Arial"/>
            </a:endParaRPr>
          </a:p>
        </p:txBody>
      </p:sp>
      <p:sp>
        <p:nvSpPr>
          <p:cNvPr id="8" name="Title 1">
            <a:extLst>
              <a:ext uri="{FF2B5EF4-FFF2-40B4-BE49-F238E27FC236}">
                <a16:creationId xmlns:a16="http://schemas.microsoft.com/office/drawing/2014/main" id="{B4306407-5EF5-2241-982B-E737D4E50F73}"/>
              </a:ext>
            </a:extLst>
          </p:cNvPr>
          <p:cNvSpPr txBox="1">
            <a:spLocks/>
          </p:cNvSpPr>
          <p:nvPr/>
        </p:nvSpPr>
        <p:spPr>
          <a:xfrm>
            <a:off x="502276" y="385065"/>
            <a:ext cx="9708524"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
        <p:nvSpPr>
          <p:cNvPr id="3" name="Oval 2">
            <a:extLst>
              <a:ext uri="{FF2B5EF4-FFF2-40B4-BE49-F238E27FC236}">
                <a16:creationId xmlns:a16="http://schemas.microsoft.com/office/drawing/2014/main" id="{06DF637A-B82B-F445-9C90-D899A5454353}"/>
              </a:ext>
            </a:extLst>
          </p:cNvPr>
          <p:cNvSpPr/>
          <p:nvPr/>
        </p:nvSpPr>
        <p:spPr>
          <a:xfrm>
            <a:off x="6907898" y="628072"/>
            <a:ext cx="3552171" cy="3552171"/>
          </a:xfrm>
          <a:prstGeom prst="ellipse">
            <a:avLst/>
          </a:prstGeom>
          <a:solidFill>
            <a:srgbClr val="FF0000">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32DF44C-4E59-784B-8406-89F4DB6E55D4}"/>
              </a:ext>
            </a:extLst>
          </p:cNvPr>
          <p:cNvSpPr/>
          <p:nvPr/>
        </p:nvSpPr>
        <p:spPr>
          <a:xfrm>
            <a:off x="5635462" y="2646850"/>
            <a:ext cx="3552171" cy="3552171"/>
          </a:xfrm>
          <a:prstGeom prst="ellipse">
            <a:avLst/>
          </a:prstGeom>
          <a:solidFill>
            <a:srgbClr val="00B050">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A782C1E-F703-8C43-8114-6DE14D4F21A3}"/>
              </a:ext>
            </a:extLst>
          </p:cNvPr>
          <p:cNvSpPr/>
          <p:nvPr/>
        </p:nvSpPr>
        <p:spPr>
          <a:xfrm>
            <a:off x="8180333" y="2646850"/>
            <a:ext cx="3552171" cy="3552171"/>
          </a:xfrm>
          <a:prstGeom prst="ellipse">
            <a:avLst/>
          </a:prstGeom>
          <a:solidFill>
            <a:srgbClr val="004CFF">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B226B2-52FD-1448-A99A-4DCDBCD8B020}"/>
              </a:ext>
            </a:extLst>
          </p:cNvPr>
          <p:cNvSpPr txBox="1"/>
          <p:nvPr/>
        </p:nvSpPr>
        <p:spPr>
          <a:xfrm>
            <a:off x="8029862" y="908220"/>
            <a:ext cx="1271502" cy="477054"/>
          </a:xfrm>
          <a:prstGeom prst="rect">
            <a:avLst/>
          </a:prstGeom>
          <a:noFill/>
        </p:spPr>
        <p:txBody>
          <a:bodyPr wrap="none" rtlCol="0">
            <a:spAutoFit/>
          </a:bodyPr>
          <a:lstStyle/>
          <a:p>
            <a:r>
              <a:rPr lang="en-US" sz="2500" b="1" dirty="0">
                <a:latin typeface="Arial"/>
                <a:cs typeface="Arial"/>
              </a:rPr>
              <a:t>Abiotic</a:t>
            </a:r>
          </a:p>
        </p:txBody>
      </p:sp>
      <p:sp>
        <p:nvSpPr>
          <p:cNvPr id="11" name="TextBox 10">
            <a:extLst>
              <a:ext uri="{FF2B5EF4-FFF2-40B4-BE49-F238E27FC236}">
                <a16:creationId xmlns:a16="http://schemas.microsoft.com/office/drawing/2014/main" id="{17E832F5-6A85-7C4E-9793-4E913671BBB4}"/>
              </a:ext>
            </a:extLst>
          </p:cNvPr>
          <p:cNvSpPr txBox="1"/>
          <p:nvPr/>
        </p:nvSpPr>
        <p:spPr>
          <a:xfrm>
            <a:off x="5781160" y="4397330"/>
            <a:ext cx="1075936" cy="477054"/>
          </a:xfrm>
          <a:prstGeom prst="rect">
            <a:avLst/>
          </a:prstGeom>
          <a:noFill/>
        </p:spPr>
        <p:txBody>
          <a:bodyPr wrap="none" rtlCol="0">
            <a:spAutoFit/>
          </a:bodyPr>
          <a:lstStyle/>
          <a:p>
            <a:r>
              <a:rPr lang="en-US" sz="2500" b="1" dirty="0">
                <a:latin typeface="Arial"/>
                <a:cs typeface="Arial"/>
              </a:rPr>
              <a:t>Biotic</a:t>
            </a:r>
          </a:p>
        </p:txBody>
      </p:sp>
      <p:sp>
        <p:nvSpPr>
          <p:cNvPr id="13" name="Oval 12">
            <a:extLst>
              <a:ext uri="{FF2B5EF4-FFF2-40B4-BE49-F238E27FC236}">
                <a16:creationId xmlns:a16="http://schemas.microsoft.com/office/drawing/2014/main" id="{FCFD0723-8FC6-EC4A-BA4B-DEA92D2AEEB7}"/>
              </a:ext>
            </a:extLst>
          </p:cNvPr>
          <p:cNvSpPr/>
          <p:nvPr/>
        </p:nvSpPr>
        <p:spPr>
          <a:xfrm>
            <a:off x="6907898" y="628071"/>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4184E2EA-4D71-3340-9250-EC64C54B17FB}"/>
              </a:ext>
            </a:extLst>
          </p:cNvPr>
          <p:cNvSpPr/>
          <p:nvPr/>
        </p:nvSpPr>
        <p:spPr>
          <a:xfrm>
            <a:off x="5631424" y="2646866"/>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A2B99B80-A040-3645-AF74-6A614BB5E880}"/>
              </a:ext>
            </a:extLst>
          </p:cNvPr>
          <p:cNvSpPr/>
          <p:nvPr/>
        </p:nvSpPr>
        <p:spPr>
          <a:xfrm>
            <a:off x="8180333" y="2646849"/>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4C7EB72-165E-2B42-96F2-EE5BA24D6BCE}"/>
              </a:ext>
            </a:extLst>
          </p:cNvPr>
          <p:cNvSpPr/>
          <p:nvPr/>
        </p:nvSpPr>
        <p:spPr>
          <a:xfrm>
            <a:off x="5323562" y="265133"/>
            <a:ext cx="6640883" cy="6511448"/>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BDBF221-7922-7F4F-9891-450F1E879315}"/>
              </a:ext>
            </a:extLst>
          </p:cNvPr>
          <p:cNvSpPr txBox="1"/>
          <p:nvPr/>
        </p:nvSpPr>
        <p:spPr>
          <a:xfrm>
            <a:off x="9807884" y="4402787"/>
            <a:ext cx="1858201" cy="477054"/>
          </a:xfrm>
          <a:prstGeom prst="rect">
            <a:avLst/>
          </a:prstGeom>
          <a:noFill/>
        </p:spPr>
        <p:txBody>
          <a:bodyPr wrap="none" rtlCol="0">
            <a:spAutoFit/>
          </a:bodyPr>
          <a:lstStyle/>
          <a:p>
            <a:r>
              <a:rPr lang="en-US" sz="2500" b="1" dirty="0">
                <a:latin typeface="Arial"/>
                <a:cs typeface="Arial"/>
              </a:rPr>
              <a:t>Accessible</a:t>
            </a:r>
          </a:p>
        </p:txBody>
      </p:sp>
      <p:sp>
        <p:nvSpPr>
          <p:cNvPr id="5" name="Rectangle 4">
            <a:extLst>
              <a:ext uri="{FF2B5EF4-FFF2-40B4-BE49-F238E27FC236}">
                <a16:creationId xmlns:a16="http://schemas.microsoft.com/office/drawing/2014/main" id="{BF938CED-BAC4-D24F-8583-FDFB32A1B7F1}"/>
              </a:ext>
            </a:extLst>
          </p:cNvPr>
          <p:cNvSpPr/>
          <p:nvPr/>
        </p:nvSpPr>
        <p:spPr>
          <a:xfrm>
            <a:off x="5403522" y="323958"/>
            <a:ext cx="1082348" cy="646331"/>
          </a:xfrm>
          <a:prstGeom prst="rect">
            <a:avLst/>
          </a:prstGeom>
        </p:spPr>
        <p:txBody>
          <a:bodyPr wrap="none">
            <a:spAutoFit/>
          </a:bodyPr>
          <a:lstStyle/>
          <a:p>
            <a:r>
              <a:rPr lang="en-US" b="1" dirty="0">
                <a:latin typeface="Arial"/>
                <a:cs typeface="Arial"/>
              </a:rPr>
              <a:t>BAM</a:t>
            </a:r>
          </a:p>
          <a:p>
            <a:r>
              <a:rPr lang="en-US" b="1" dirty="0">
                <a:latin typeface="Arial"/>
                <a:cs typeface="Arial"/>
              </a:rPr>
              <a:t>diagram</a:t>
            </a:r>
            <a:endParaRPr lang="en-US" dirty="0"/>
          </a:p>
        </p:txBody>
      </p:sp>
    </p:spTree>
    <p:extLst>
      <p:ext uri="{BB962C8B-B14F-4D97-AF65-F5344CB8AC3E}">
        <p14:creationId xmlns:p14="http://schemas.microsoft.com/office/powerpoint/2010/main" val="2962730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075" y="2105609"/>
            <a:ext cx="5433349" cy="1862048"/>
          </a:xfrm>
          <a:prstGeom prst="rect">
            <a:avLst/>
          </a:prstGeom>
          <a:noFill/>
        </p:spPr>
        <p:txBody>
          <a:bodyPr wrap="square" rtlCol="0">
            <a:spAutoFit/>
          </a:bodyPr>
          <a:lstStyle/>
          <a:p>
            <a:pPr marL="285750" indent="-285750">
              <a:spcAft>
                <a:spcPts val="600"/>
              </a:spcAft>
              <a:buFont typeface="Arial"/>
              <a:buChar char="•"/>
            </a:pPr>
            <a:r>
              <a:rPr lang="en-US" sz="2500" dirty="0">
                <a:solidFill>
                  <a:srgbClr val="004CFF"/>
                </a:solidFill>
                <a:latin typeface="Arial"/>
                <a:cs typeface="Arial"/>
              </a:rPr>
              <a:t>Accessible (movement)</a:t>
            </a:r>
          </a:p>
          <a:p>
            <a:pPr marL="285750" indent="-285750">
              <a:spcAft>
                <a:spcPts val="600"/>
              </a:spcAft>
              <a:buFont typeface="Arial"/>
              <a:buChar char="•"/>
            </a:pPr>
            <a:r>
              <a:rPr lang="en-US" sz="2500" dirty="0">
                <a:solidFill>
                  <a:srgbClr val="FF0000"/>
                </a:solidFill>
                <a:latin typeface="Arial"/>
                <a:cs typeface="Arial"/>
              </a:rPr>
              <a:t>Physiological tolerance (abiotic)</a:t>
            </a:r>
          </a:p>
          <a:p>
            <a:pPr marL="285750" indent="-285750">
              <a:spcAft>
                <a:spcPts val="600"/>
              </a:spcAft>
              <a:buFont typeface="Arial"/>
              <a:buChar char="•"/>
            </a:pPr>
            <a:r>
              <a:rPr lang="en-US" sz="2500" dirty="0">
                <a:solidFill>
                  <a:srgbClr val="00B050"/>
                </a:solidFill>
                <a:latin typeface="Arial"/>
                <a:cs typeface="Arial"/>
              </a:rPr>
              <a:t>Biotic interactions</a:t>
            </a:r>
          </a:p>
          <a:p>
            <a:pPr marL="285750" indent="-285750">
              <a:spcAft>
                <a:spcPts val="600"/>
              </a:spcAft>
              <a:buFont typeface="Arial"/>
              <a:buChar char="•"/>
            </a:pPr>
            <a:endParaRPr lang="en-US" sz="2500" dirty="0">
              <a:solidFill>
                <a:srgbClr val="FF0000"/>
              </a:solidFill>
              <a:latin typeface="Arial"/>
              <a:cs typeface="Arial"/>
            </a:endParaRPr>
          </a:p>
        </p:txBody>
      </p:sp>
      <p:sp>
        <p:nvSpPr>
          <p:cNvPr id="8" name="Title 1">
            <a:extLst>
              <a:ext uri="{FF2B5EF4-FFF2-40B4-BE49-F238E27FC236}">
                <a16:creationId xmlns:a16="http://schemas.microsoft.com/office/drawing/2014/main" id="{B4306407-5EF5-2241-982B-E737D4E50F73}"/>
              </a:ext>
            </a:extLst>
          </p:cNvPr>
          <p:cNvSpPr txBox="1">
            <a:spLocks/>
          </p:cNvSpPr>
          <p:nvPr/>
        </p:nvSpPr>
        <p:spPr>
          <a:xfrm>
            <a:off x="502276" y="385065"/>
            <a:ext cx="9708524"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
        <p:nvSpPr>
          <p:cNvPr id="3" name="Oval 2">
            <a:extLst>
              <a:ext uri="{FF2B5EF4-FFF2-40B4-BE49-F238E27FC236}">
                <a16:creationId xmlns:a16="http://schemas.microsoft.com/office/drawing/2014/main" id="{06DF637A-B82B-F445-9C90-D899A5454353}"/>
              </a:ext>
            </a:extLst>
          </p:cNvPr>
          <p:cNvSpPr/>
          <p:nvPr/>
        </p:nvSpPr>
        <p:spPr>
          <a:xfrm>
            <a:off x="6907898" y="628072"/>
            <a:ext cx="3552171" cy="3552171"/>
          </a:xfrm>
          <a:prstGeom prst="ellipse">
            <a:avLst/>
          </a:prstGeom>
          <a:solidFill>
            <a:srgbClr val="FF0000">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32DF44C-4E59-784B-8406-89F4DB6E55D4}"/>
              </a:ext>
            </a:extLst>
          </p:cNvPr>
          <p:cNvSpPr/>
          <p:nvPr/>
        </p:nvSpPr>
        <p:spPr>
          <a:xfrm>
            <a:off x="5635462" y="2646850"/>
            <a:ext cx="3552171" cy="3552171"/>
          </a:xfrm>
          <a:prstGeom prst="ellipse">
            <a:avLst/>
          </a:prstGeom>
          <a:solidFill>
            <a:srgbClr val="00B050">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A782C1E-F703-8C43-8114-6DE14D4F21A3}"/>
              </a:ext>
            </a:extLst>
          </p:cNvPr>
          <p:cNvSpPr/>
          <p:nvPr/>
        </p:nvSpPr>
        <p:spPr>
          <a:xfrm>
            <a:off x="8180333" y="2646850"/>
            <a:ext cx="3552171" cy="3552171"/>
          </a:xfrm>
          <a:prstGeom prst="ellipse">
            <a:avLst/>
          </a:prstGeom>
          <a:solidFill>
            <a:srgbClr val="004CFF">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DB226B2-52FD-1448-A99A-4DCDBCD8B020}"/>
              </a:ext>
            </a:extLst>
          </p:cNvPr>
          <p:cNvSpPr txBox="1"/>
          <p:nvPr/>
        </p:nvSpPr>
        <p:spPr>
          <a:xfrm>
            <a:off x="8029862" y="908220"/>
            <a:ext cx="1271502" cy="477054"/>
          </a:xfrm>
          <a:prstGeom prst="rect">
            <a:avLst/>
          </a:prstGeom>
          <a:noFill/>
        </p:spPr>
        <p:txBody>
          <a:bodyPr wrap="none" rtlCol="0">
            <a:spAutoFit/>
          </a:bodyPr>
          <a:lstStyle/>
          <a:p>
            <a:r>
              <a:rPr lang="en-US" sz="2500" b="1" dirty="0">
                <a:latin typeface="Arial"/>
                <a:cs typeface="Arial"/>
              </a:rPr>
              <a:t>Abiotic</a:t>
            </a:r>
          </a:p>
        </p:txBody>
      </p:sp>
      <p:sp>
        <p:nvSpPr>
          <p:cNvPr id="11" name="TextBox 10">
            <a:extLst>
              <a:ext uri="{FF2B5EF4-FFF2-40B4-BE49-F238E27FC236}">
                <a16:creationId xmlns:a16="http://schemas.microsoft.com/office/drawing/2014/main" id="{17E832F5-6A85-7C4E-9793-4E913671BBB4}"/>
              </a:ext>
            </a:extLst>
          </p:cNvPr>
          <p:cNvSpPr txBox="1"/>
          <p:nvPr/>
        </p:nvSpPr>
        <p:spPr>
          <a:xfrm>
            <a:off x="5781160" y="4397330"/>
            <a:ext cx="1075936" cy="477054"/>
          </a:xfrm>
          <a:prstGeom prst="rect">
            <a:avLst/>
          </a:prstGeom>
          <a:noFill/>
        </p:spPr>
        <p:txBody>
          <a:bodyPr wrap="none" rtlCol="0">
            <a:spAutoFit/>
          </a:bodyPr>
          <a:lstStyle/>
          <a:p>
            <a:r>
              <a:rPr lang="en-US" sz="2500" b="1" dirty="0">
                <a:latin typeface="Arial"/>
                <a:cs typeface="Arial"/>
              </a:rPr>
              <a:t>Biotic</a:t>
            </a:r>
          </a:p>
        </p:txBody>
      </p:sp>
      <p:sp>
        <p:nvSpPr>
          <p:cNvPr id="12" name="TextBox 11">
            <a:extLst>
              <a:ext uri="{FF2B5EF4-FFF2-40B4-BE49-F238E27FC236}">
                <a16:creationId xmlns:a16="http://schemas.microsoft.com/office/drawing/2014/main" id="{E1D6282A-6CCC-F246-8754-F95EB892EC20}"/>
              </a:ext>
            </a:extLst>
          </p:cNvPr>
          <p:cNvSpPr txBox="1"/>
          <p:nvPr/>
        </p:nvSpPr>
        <p:spPr>
          <a:xfrm>
            <a:off x="9807884" y="4402787"/>
            <a:ext cx="1858201" cy="477054"/>
          </a:xfrm>
          <a:prstGeom prst="rect">
            <a:avLst/>
          </a:prstGeom>
          <a:noFill/>
        </p:spPr>
        <p:txBody>
          <a:bodyPr wrap="none" rtlCol="0">
            <a:spAutoFit/>
          </a:bodyPr>
          <a:lstStyle/>
          <a:p>
            <a:r>
              <a:rPr lang="en-US" sz="2500" b="1" dirty="0">
                <a:latin typeface="Arial"/>
                <a:cs typeface="Arial"/>
              </a:rPr>
              <a:t>Accessible</a:t>
            </a:r>
          </a:p>
        </p:txBody>
      </p:sp>
      <p:sp>
        <p:nvSpPr>
          <p:cNvPr id="15" name="Oval 14">
            <a:extLst>
              <a:ext uri="{FF2B5EF4-FFF2-40B4-BE49-F238E27FC236}">
                <a16:creationId xmlns:a16="http://schemas.microsoft.com/office/drawing/2014/main" id="{A2B99B80-A040-3645-AF74-6A614BB5E880}"/>
              </a:ext>
            </a:extLst>
          </p:cNvPr>
          <p:cNvSpPr/>
          <p:nvPr/>
        </p:nvSpPr>
        <p:spPr>
          <a:xfrm>
            <a:off x="8180333" y="2646849"/>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4C7EB72-165E-2B42-96F2-EE5BA24D6BCE}"/>
              </a:ext>
            </a:extLst>
          </p:cNvPr>
          <p:cNvSpPr/>
          <p:nvPr/>
        </p:nvSpPr>
        <p:spPr>
          <a:xfrm>
            <a:off x="5323562" y="265133"/>
            <a:ext cx="6640883" cy="6511448"/>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Arial" panose="020B0604020202020204" pitchFamily="34" charset="0"/>
              <a:cs typeface="Arial" panose="020B0604020202020204" pitchFamily="34" charset="0"/>
            </a:endParaRPr>
          </a:p>
        </p:txBody>
      </p:sp>
      <p:sp>
        <p:nvSpPr>
          <p:cNvPr id="5" name="Freeform 4">
            <a:extLst>
              <a:ext uri="{FF2B5EF4-FFF2-40B4-BE49-F238E27FC236}">
                <a16:creationId xmlns:a16="http://schemas.microsoft.com/office/drawing/2014/main" id="{258344FA-FEB4-8743-84B4-DAD7A6537767}"/>
              </a:ext>
            </a:extLst>
          </p:cNvPr>
          <p:cNvSpPr/>
          <p:nvPr/>
        </p:nvSpPr>
        <p:spPr>
          <a:xfrm>
            <a:off x="6939961" y="2642262"/>
            <a:ext cx="2251710" cy="1516326"/>
          </a:xfrm>
          <a:custGeom>
            <a:avLst/>
            <a:gdLst>
              <a:gd name="connsiteX0" fmla="*/ 5715 w 2251710"/>
              <a:gd name="connsiteY0" fmla="*/ 51793 h 1516326"/>
              <a:gd name="connsiteX1" fmla="*/ 194310 w 2251710"/>
              <a:gd name="connsiteY1" fmla="*/ 17503 h 1516326"/>
              <a:gd name="connsiteX2" fmla="*/ 297180 w 2251710"/>
              <a:gd name="connsiteY2" fmla="*/ 6073 h 1516326"/>
              <a:gd name="connsiteX3" fmla="*/ 360045 w 2251710"/>
              <a:gd name="connsiteY3" fmla="*/ 6073 h 1516326"/>
              <a:gd name="connsiteX4" fmla="*/ 605790 w 2251710"/>
              <a:gd name="connsiteY4" fmla="*/ 6073 h 1516326"/>
              <a:gd name="connsiteX5" fmla="*/ 628650 w 2251710"/>
              <a:gd name="connsiteY5" fmla="*/ 11788 h 1516326"/>
              <a:gd name="connsiteX6" fmla="*/ 697230 w 2251710"/>
              <a:gd name="connsiteY6" fmla="*/ 17503 h 1516326"/>
              <a:gd name="connsiteX7" fmla="*/ 725805 w 2251710"/>
              <a:gd name="connsiteY7" fmla="*/ 23218 h 1516326"/>
              <a:gd name="connsiteX8" fmla="*/ 771525 w 2251710"/>
              <a:gd name="connsiteY8" fmla="*/ 34648 h 1516326"/>
              <a:gd name="connsiteX9" fmla="*/ 840105 w 2251710"/>
              <a:gd name="connsiteY9" fmla="*/ 40363 h 1516326"/>
              <a:gd name="connsiteX10" fmla="*/ 857250 w 2251710"/>
              <a:gd name="connsiteY10" fmla="*/ 46078 h 1516326"/>
              <a:gd name="connsiteX11" fmla="*/ 902970 w 2251710"/>
              <a:gd name="connsiteY11" fmla="*/ 57508 h 1516326"/>
              <a:gd name="connsiteX12" fmla="*/ 920115 w 2251710"/>
              <a:gd name="connsiteY12" fmla="*/ 68938 h 1516326"/>
              <a:gd name="connsiteX13" fmla="*/ 965835 w 2251710"/>
              <a:gd name="connsiteY13" fmla="*/ 80368 h 1516326"/>
              <a:gd name="connsiteX14" fmla="*/ 1011555 w 2251710"/>
              <a:gd name="connsiteY14" fmla="*/ 91798 h 1516326"/>
              <a:gd name="connsiteX15" fmla="*/ 1034415 w 2251710"/>
              <a:gd name="connsiteY15" fmla="*/ 97513 h 1516326"/>
              <a:gd name="connsiteX16" fmla="*/ 1051560 w 2251710"/>
              <a:gd name="connsiteY16" fmla="*/ 103228 h 1516326"/>
              <a:gd name="connsiteX17" fmla="*/ 1085850 w 2251710"/>
              <a:gd name="connsiteY17" fmla="*/ 126088 h 1516326"/>
              <a:gd name="connsiteX18" fmla="*/ 1125855 w 2251710"/>
              <a:gd name="connsiteY18" fmla="*/ 131803 h 1516326"/>
              <a:gd name="connsiteX19" fmla="*/ 1143000 w 2251710"/>
              <a:gd name="connsiteY19" fmla="*/ 137518 h 1516326"/>
              <a:gd name="connsiteX20" fmla="*/ 1183005 w 2251710"/>
              <a:gd name="connsiteY20" fmla="*/ 148948 h 1516326"/>
              <a:gd name="connsiteX21" fmla="*/ 1223010 w 2251710"/>
              <a:gd name="connsiteY21" fmla="*/ 171808 h 1516326"/>
              <a:gd name="connsiteX22" fmla="*/ 1240155 w 2251710"/>
              <a:gd name="connsiteY22" fmla="*/ 177523 h 1516326"/>
              <a:gd name="connsiteX23" fmla="*/ 1257300 w 2251710"/>
              <a:gd name="connsiteY23" fmla="*/ 188953 h 1516326"/>
              <a:gd name="connsiteX24" fmla="*/ 1291590 w 2251710"/>
              <a:gd name="connsiteY24" fmla="*/ 194668 h 1516326"/>
              <a:gd name="connsiteX25" fmla="*/ 1331595 w 2251710"/>
              <a:gd name="connsiteY25" fmla="*/ 217528 h 1516326"/>
              <a:gd name="connsiteX26" fmla="*/ 1354455 w 2251710"/>
              <a:gd name="connsiteY26" fmla="*/ 228958 h 1516326"/>
              <a:gd name="connsiteX27" fmla="*/ 1371600 w 2251710"/>
              <a:gd name="connsiteY27" fmla="*/ 240388 h 1516326"/>
              <a:gd name="connsiteX28" fmla="*/ 1388745 w 2251710"/>
              <a:gd name="connsiteY28" fmla="*/ 246103 h 1516326"/>
              <a:gd name="connsiteX29" fmla="*/ 1405890 w 2251710"/>
              <a:gd name="connsiteY29" fmla="*/ 257533 h 1516326"/>
              <a:gd name="connsiteX30" fmla="*/ 1440180 w 2251710"/>
              <a:gd name="connsiteY30" fmla="*/ 268963 h 1516326"/>
              <a:gd name="connsiteX31" fmla="*/ 1480185 w 2251710"/>
              <a:gd name="connsiteY31" fmla="*/ 297538 h 1516326"/>
              <a:gd name="connsiteX32" fmla="*/ 1514475 w 2251710"/>
              <a:gd name="connsiteY32" fmla="*/ 320398 h 1516326"/>
              <a:gd name="connsiteX33" fmla="*/ 1531620 w 2251710"/>
              <a:gd name="connsiteY33" fmla="*/ 331828 h 1516326"/>
              <a:gd name="connsiteX34" fmla="*/ 1548765 w 2251710"/>
              <a:gd name="connsiteY34" fmla="*/ 337543 h 1516326"/>
              <a:gd name="connsiteX35" fmla="*/ 1565910 w 2251710"/>
              <a:gd name="connsiteY35" fmla="*/ 354688 h 1516326"/>
              <a:gd name="connsiteX36" fmla="*/ 1588770 w 2251710"/>
              <a:gd name="connsiteY36" fmla="*/ 371833 h 1516326"/>
              <a:gd name="connsiteX37" fmla="*/ 1605915 w 2251710"/>
              <a:gd name="connsiteY37" fmla="*/ 383263 h 1516326"/>
              <a:gd name="connsiteX38" fmla="*/ 1623060 w 2251710"/>
              <a:gd name="connsiteY38" fmla="*/ 400408 h 1516326"/>
              <a:gd name="connsiteX39" fmla="*/ 1640205 w 2251710"/>
              <a:gd name="connsiteY39" fmla="*/ 411838 h 1516326"/>
              <a:gd name="connsiteX40" fmla="*/ 1657350 w 2251710"/>
              <a:gd name="connsiteY40" fmla="*/ 428983 h 1516326"/>
              <a:gd name="connsiteX41" fmla="*/ 1685925 w 2251710"/>
              <a:gd name="connsiteY41" fmla="*/ 468988 h 1516326"/>
              <a:gd name="connsiteX42" fmla="*/ 1703070 w 2251710"/>
              <a:gd name="connsiteY42" fmla="*/ 480418 h 1516326"/>
              <a:gd name="connsiteX43" fmla="*/ 1731645 w 2251710"/>
              <a:gd name="connsiteY43" fmla="*/ 514708 h 1516326"/>
              <a:gd name="connsiteX44" fmla="*/ 1754505 w 2251710"/>
              <a:gd name="connsiteY44" fmla="*/ 531853 h 1516326"/>
              <a:gd name="connsiteX45" fmla="*/ 1788795 w 2251710"/>
              <a:gd name="connsiteY45" fmla="*/ 554713 h 1516326"/>
              <a:gd name="connsiteX46" fmla="*/ 1805940 w 2251710"/>
              <a:gd name="connsiteY46" fmla="*/ 577573 h 1516326"/>
              <a:gd name="connsiteX47" fmla="*/ 1817370 w 2251710"/>
              <a:gd name="connsiteY47" fmla="*/ 594718 h 1516326"/>
              <a:gd name="connsiteX48" fmla="*/ 1834515 w 2251710"/>
              <a:gd name="connsiteY48" fmla="*/ 606148 h 1516326"/>
              <a:gd name="connsiteX49" fmla="*/ 1868805 w 2251710"/>
              <a:gd name="connsiteY49" fmla="*/ 640438 h 1516326"/>
              <a:gd name="connsiteX50" fmla="*/ 1885950 w 2251710"/>
              <a:gd name="connsiteY50" fmla="*/ 657583 h 1516326"/>
              <a:gd name="connsiteX51" fmla="*/ 1903095 w 2251710"/>
              <a:gd name="connsiteY51" fmla="*/ 691873 h 1516326"/>
              <a:gd name="connsiteX52" fmla="*/ 1925955 w 2251710"/>
              <a:gd name="connsiteY52" fmla="*/ 726163 h 1516326"/>
              <a:gd name="connsiteX53" fmla="*/ 1943100 w 2251710"/>
              <a:gd name="connsiteY53" fmla="*/ 749023 h 1516326"/>
              <a:gd name="connsiteX54" fmla="*/ 1971675 w 2251710"/>
              <a:gd name="connsiteY54" fmla="*/ 783313 h 1516326"/>
              <a:gd name="connsiteX55" fmla="*/ 1983105 w 2251710"/>
              <a:gd name="connsiteY55" fmla="*/ 817603 h 1516326"/>
              <a:gd name="connsiteX56" fmla="*/ 2005965 w 2251710"/>
              <a:gd name="connsiteY56" fmla="*/ 863323 h 1516326"/>
              <a:gd name="connsiteX57" fmla="*/ 2011680 w 2251710"/>
              <a:gd name="connsiteY57" fmla="*/ 880468 h 1516326"/>
              <a:gd name="connsiteX58" fmla="*/ 2028825 w 2251710"/>
              <a:gd name="connsiteY58" fmla="*/ 903328 h 1516326"/>
              <a:gd name="connsiteX59" fmla="*/ 2040255 w 2251710"/>
              <a:gd name="connsiteY59" fmla="*/ 926188 h 1516326"/>
              <a:gd name="connsiteX60" fmla="*/ 2068830 w 2251710"/>
              <a:gd name="connsiteY60" fmla="*/ 960478 h 1516326"/>
              <a:gd name="connsiteX61" fmla="*/ 2080260 w 2251710"/>
              <a:gd name="connsiteY61" fmla="*/ 994768 h 1516326"/>
              <a:gd name="connsiteX62" fmla="*/ 2091690 w 2251710"/>
              <a:gd name="connsiteY62" fmla="*/ 1017628 h 1516326"/>
              <a:gd name="connsiteX63" fmla="*/ 2103120 w 2251710"/>
              <a:gd name="connsiteY63" fmla="*/ 1034773 h 1516326"/>
              <a:gd name="connsiteX64" fmla="*/ 2108835 w 2251710"/>
              <a:gd name="connsiteY64" fmla="*/ 1051918 h 1516326"/>
              <a:gd name="connsiteX65" fmla="*/ 2125980 w 2251710"/>
              <a:gd name="connsiteY65" fmla="*/ 1069063 h 1516326"/>
              <a:gd name="connsiteX66" fmla="*/ 2131695 w 2251710"/>
              <a:gd name="connsiteY66" fmla="*/ 1091923 h 1516326"/>
              <a:gd name="connsiteX67" fmla="*/ 2154555 w 2251710"/>
              <a:gd name="connsiteY67" fmla="*/ 1126213 h 1516326"/>
              <a:gd name="connsiteX68" fmla="*/ 2160270 w 2251710"/>
              <a:gd name="connsiteY68" fmla="*/ 1171933 h 1516326"/>
              <a:gd name="connsiteX69" fmla="*/ 2165985 w 2251710"/>
              <a:gd name="connsiteY69" fmla="*/ 1189078 h 1516326"/>
              <a:gd name="connsiteX70" fmla="*/ 2177415 w 2251710"/>
              <a:gd name="connsiteY70" fmla="*/ 1234798 h 1516326"/>
              <a:gd name="connsiteX71" fmla="*/ 2188845 w 2251710"/>
              <a:gd name="connsiteY71" fmla="*/ 1269088 h 1516326"/>
              <a:gd name="connsiteX72" fmla="*/ 2194560 w 2251710"/>
              <a:gd name="connsiteY72" fmla="*/ 1286233 h 1516326"/>
              <a:gd name="connsiteX73" fmla="*/ 2205990 w 2251710"/>
              <a:gd name="connsiteY73" fmla="*/ 1354813 h 1516326"/>
              <a:gd name="connsiteX74" fmla="*/ 2228850 w 2251710"/>
              <a:gd name="connsiteY74" fmla="*/ 1394818 h 1516326"/>
              <a:gd name="connsiteX75" fmla="*/ 2240280 w 2251710"/>
              <a:gd name="connsiteY75" fmla="*/ 1429108 h 1516326"/>
              <a:gd name="connsiteX76" fmla="*/ 2251710 w 2251710"/>
              <a:gd name="connsiteY76" fmla="*/ 1469113 h 1516326"/>
              <a:gd name="connsiteX77" fmla="*/ 2131695 w 2251710"/>
              <a:gd name="connsiteY77" fmla="*/ 1480543 h 1516326"/>
              <a:gd name="connsiteX78" fmla="*/ 2114550 w 2251710"/>
              <a:gd name="connsiteY78" fmla="*/ 1491973 h 1516326"/>
              <a:gd name="connsiteX79" fmla="*/ 2074545 w 2251710"/>
              <a:gd name="connsiteY79" fmla="*/ 1503403 h 1516326"/>
              <a:gd name="connsiteX80" fmla="*/ 1931670 w 2251710"/>
              <a:gd name="connsiteY80" fmla="*/ 1509118 h 1516326"/>
              <a:gd name="connsiteX81" fmla="*/ 1777365 w 2251710"/>
              <a:gd name="connsiteY81" fmla="*/ 1509118 h 1516326"/>
              <a:gd name="connsiteX82" fmla="*/ 1514475 w 2251710"/>
              <a:gd name="connsiteY82" fmla="*/ 1497688 h 1516326"/>
              <a:gd name="connsiteX83" fmla="*/ 1457325 w 2251710"/>
              <a:gd name="connsiteY83" fmla="*/ 1486258 h 1516326"/>
              <a:gd name="connsiteX84" fmla="*/ 1428750 w 2251710"/>
              <a:gd name="connsiteY84" fmla="*/ 1480543 h 1516326"/>
              <a:gd name="connsiteX85" fmla="*/ 1411605 w 2251710"/>
              <a:gd name="connsiteY85" fmla="*/ 1474828 h 1516326"/>
              <a:gd name="connsiteX86" fmla="*/ 1383030 w 2251710"/>
              <a:gd name="connsiteY86" fmla="*/ 1469113 h 1516326"/>
              <a:gd name="connsiteX87" fmla="*/ 1365885 w 2251710"/>
              <a:gd name="connsiteY87" fmla="*/ 1463398 h 1516326"/>
              <a:gd name="connsiteX88" fmla="*/ 1314450 w 2251710"/>
              <a:gd name="connsiteY88" fmla="*/ 1457683 h 1516326"/>
              <a:gd name="connsiteX89" fmla="*/ 1268730 w 2251710"/>
              <a:gd name="connsiteY89" fmla="*/ 1446253 h 1516326"/>
              <a:gd name="connsiteX90" fmla="*/ 1245870 w 2251710"/>
              <a:gd name="connsiteY90" fmla="*/ 1440538 h 1516326"/>
              <a:gd name="connsiteX91" fmla="*/ 1211580 w 2251710"/>
              <a:gd name="connsiteY91" fmla="*/ 1429108 h 1516326"/>
              <a:gd name="connsiteX92" fmla="*/ 1194435 w 2251710"/>
              <a:gd name="connsiteY92" fmla="*/ 1423393 h 1516326"/>
              <a:gd name="connsiteX93" fmla="*/ 1114425 w 2251710"/>
              <a:gd name="connsiteY93" fmla="*/ 1400533 h 1516326"/>
              <a:gd name="connsiteX94" fmla="*/ 1097280 w 2251710"/>
              <a:gd name="connsiteY94" fmla="*/ 1394818 h 1516326"/>
              <a:gd name="connsiteX95" fmla="*/ 1080135 w 2251710"/>
              <a:gd name="connsiteY95" fmla="*/ 1383388 h 1516326"/>
              <a:gd name="connsiteX96" fmla="*/ 1028700 w 2251710"/>
              <a:gd name="connsiteY96" fmla="*/ 1371958 h 1516326"/>
              <a:gd name="connsiteX97" fmla="*/ 982980 w 2251710"/>
              <a:gd name="connsiteY97" fmla="*/ 1349098 h 1516326"/>
              <a:gd name="connsiteX98" fmla="*/ 965835 w 2251710"/>
              <a:gd name="connsiteY98" fmla="*/ 1337668 h 1516326"/>
              <a:gd name="connsiteX99" fmla="*/ 931545 w 2251710"/>
              <a:gd name="connsiteY99" fmla="*/ 1326238 h 1516326"/>
              <a:gd name="connsiteX100" fmla="*/ 914400 w 2251710"/>
              <a:gd name="connsiteY100" fmla="*/ 1314808 h 1516326"/>
              <a:gd name="connsiteX101" fmla="*/ 851535 w 2251710"/>
              <a:gd name="connsiteY101" fmla="*/ 1286233 h 1516326"/>
              <a:gd name="connsiteX102" fmla="*/ 834390 w 2251710"/>
              <a:gd name="connsiteY102" fmla="*/ 1274803 h 1516326"/>
              <a:gd name="connsiteX103" fmla="*/ 800100 w 2251710"/>
              <a:gd name="connsiteY103" fmla="*/ 1263373 h 1516326"/>
              <a:gd name="connsiteX104" fmla="*/ 777240 w 2251710"/>
              <a:gd name="connsiteY104" fmla="*/ 1246228 h 1516326"/>
              <a:gd name="connsiteX105" fmla="*/ 720090 w 2251710"/>
              <a:gd name="connsiteY105" fmla="*/ 1211938 h 1516326"/>
              <a:gd name="connsiteX106" fmla="*/ 697230 w 2251710"/>
              <a:gd name="connsiteY106" fmla="*/ 1194793 h 1516326"/>
              <a:gd name="connsiteX107" fmla="*/ 674370 w 2251710"/>
              <a:gd name="connsiteY107" fmla="*/ 1183363 h 1516326"/>
              <a:gd name="connsiteX108" fmla="*/ 657225 w 2251710"/>
              <a:gd name="connsiteY108" fmla="*/ 1166218 h 1516326"/>
              <a:gd name="connsiteX109" fmla="*/ 640080 w 2251710"/>
              <a:gd name="connsiteY109" fmla="*/ 1154788 h 1516326"/>
              <a:gd name="connsiteX110" fmla="*/ 628650 w 2251710"/>
              <a:gd name="connsiteY110" fmla="*/ 1137643 h 1516326"/>
              <a:gd name="connsiteX111" fmla="*/ 611505 w 2251710"/>
              <a:gd name="connsiteY111" fmla="*/ 1131928 h 1516326"/>
              <a:gd name="connsiteX112" fmla="*/ 594360 w 2251710"/>
              <a:gd name="connsiteY112" fmla="*/ 1120498 h 1516326"/>
              <a:gd name="connsiteX113" fmla="*/ 554355 w 2251710"/>
              <a:gd name="connsiteY113" fmla="*/ 1080493 h 1516326"/>
              <a:gd name="connsiteX114" fmla="*/ 531495 w 2251710"/>
              <a:gd name="connsiteY114" fmla="*/ 1051918 h 1516326"/>
              <a:gd name="connsiteX115" fmla="*/ 514350 w 2251710"/>
              <a:gd name="connsiteY115" fmla="*/ 1040488 h 1516326"/>
              <a:gd name="connsiteX116" fmla="*/ 491490 w 2251710"/>
              <a:gd name="connsiteY116" fmla="*/ 1011913 h 1516326"/>
              <a:gd name="connsiteX117" fmla="*/ 474345 w 2251710"/>
              <a:gd name="connsiteY117" fmla="*/ 1000483 h 1516326"/>
              <a:gd name="connsiteX118" fmla="*/ 451485 w 2251710"/>
              <a:gd name="connsiteY118" fmla="*/ 983338 h 1516326"/>
              <a:gd name="connsiteX119" fmla="*/ 440055 w 2251710"/>
              <a:gd name="connsiteY119" fmla="*/ 966193 h 1516326"/>
              <a:gd name="connsiteX120" fmla="*/ 422910 w 2251710"/>
              <a:gd name="connsiteY120" fmla="*/ 954763 h 1516326"/>
              <a:gd name="connsiteX121" fmla="*/ 388620 w 2251710"/>
              <a:gd name="connsiteY121" fmla="*/ 920473 h 1516326"/>
              <a:gd name="connsiteX122" fmla="*/ 371475 w 2251710"/>
              <a:gd name="connsiteY122" fmla="*/ 903328 h 1516326"/>
              <a:gd name="connsiteX123" fmla="*/ 354330 w 2251710"/>
              <a:gd name="connsiteY123" fmla="*/ 869038 h 1516326"/>
              <a:gd name="connsiteX124" fmla="*/ 348615 w 2251710"/>
              <a:gd name="connsiteY124" fmla="*/ 851893 h 1516326"/>
              <a:gd name="connsiteX125" fmla="*/ 337185 w 2251710"/>
              <a:gd name="connsiteY125" fmla="*/ 834748 h 1516326"/>
              <a:gd name="connsiteX126" fmla="*/ 325755 w 2251710"/>
              <a:gd name="connsiteY126" fmla="*/ 811888 h 1516326"/>
              <a:gd name="connsiteX127" fmla="*/ 308610 w 2251710"/>
              <a:gd name="connsiteY127" fmla="*/ 794743 h 1516326"/>
              <a:gd name="connsiteX128" fmla="*/ 297180 w 2251710"/>
              <a:gd name="connsiteY128" fmla="*/ 771883 h 1516326"/>
              <a:gd name="connsiteX129" fmla="*/ 280035 w 2251710"/>
              <a:gd name="connsiteY129" fmla="*/ 749023 h 1516326"/>
              <a:gd name="connsiteX130" fmla="*/ 240030 w 2251710"/>
              <a:gd name="connsiteY130" fmla="*/ 697588 h 1516326"/>
              <a:gd name="connsiteX131" fmla="*/ 228600 w 2251710"/>
              <a:gd name="connsiteY131" fmla="*/ 663298 h 1516326"/>
              <a:gd name="connsiteX132" fmla="*/ 222885 w 2251710"/>
              <a:gd name="connsiteY132" fmla="*/ 646153 h 1516326"/>
              <a:gd name="connsiteX133" fmla="*/ 211455 w 2251710"/>
              <a:gd name="connsiteY133" fmla="*/ 629008 h 1516326"/>
              <a:gd name="connsiteX134" fmla="*/ 182880 w 2251710"/>
              <a:gd name="connsiteY134" fmla="*/ 577573 h 1516326"/>
              <a:gd name="connsiteX135" fmla="*/ 165735 w 2251710"/>
              <a:gd name="connsiteY135" fmla="*/ 554713 h 1516326"/>
              <a:gd name="connsiteX136" fmla="*/ 154305 w 2251710"/>
              <a:gd name="connsiteY136" fmla="*/ 531853 h 1516326"/>
              <a:gd name="connsiteX137" fmla="*/ 137160 w 2251710"/>
              <a:gd name="connsiteY137" fmla="*/ 508993 h 1516326"/>
              <a:gd name="connsiteX138" fmla="*/ 108585 w 2251710"/>
              <a:gd name="connsiteY138" fmla="*/ 474703 h 1516326"/>
              <a:gd name="connsiteX139" fmla="*/ 97155 w 2251710"/>
              <a:gd name="connsiteY139" fmla="*/ 440413 h 1516326"/>
              <a:gd name="connsiteX140" fmla="*/ 85725 w 2251710"/>
              <a:gd name="connsiteY140" fmla="*/ 388978 h 1516326"/>
              <a:gd name="connsiteX141" fmla="*/ 74295 w 2251710"/>
              <a:gd name="connsiteY141" fmla="*/ 343258 h 1516326"/>
              <a:gd name="connsiteX142" fmla="*/ 68580 w 2251710"/>
              <a:gd name="connsiteY142" fmla="*/ 326113 h 1516326"/>
              <a:gd name="connsiteX143" fmla="*/ 57150 w 2251710"/>
              <a:gd name="connsiteY143" fmla="*/ 308968 h 1516326"/>
              <a:gd name="connsiteX144" fmla="*/ 45720 w 2251710"/>
              <a:gd name="connsiteY144" fmla="*/ 268963 h 1516326"/>
              <a:gd name="connsiteX145" fmla="*/ 34290 w 2251710"/>
              <a:gd name="connsiteY145" fmla="*/ 251818 h 1516326"/>
              <a:gd name="connsiteX146" fmla="*/ 17145 w 2251710"/>
              <a:gd name="connsiteY146" fmla="*/ 217528 h 1516326"/>
              <a:gd name="connsiteX147" fmla="*/ 11430 w 2251710"/>
              <a:gd name="connsiteY147" fmla="*/ 171808 h 1516326"/>
              <a:gd name="connsiteX148" fmla="*/ 0 w 2251710"/>
              <a:gd name="connsiteY148" fmla="*/ 137518 h 1516326"/>
              <a:gd name="connsiteX149" fmla="*/ 5715 w 2251710"/>
              <a:gd name="connsiteY149" fmla="*/ 51793 h 15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251710" h="1516326">
                <a:moveTo>
                  <a:pt x="5715" y="51793"/>
                </a:moveTo>
                <a:lnTo>
                  <a:pt x="194310" y="17503"/>
                </a:lnTo>
                <a:lnTo>
                  <a:pt x="297180" y="6073"/>
                </a:lnTo>
                <a:lnTo>
                  <a:pt x="360045" y="6073"/>
                </a:lnTo>
                <a:cubicBezTo>
                  <a:pt x="480806" y="-636"/>
                  <a:pt x="469817" y="-3304"/>
                  <a:pt x="605790" y="6073"/>
                </a:cubicBezTo>
                <a:cubicBezTo>
                  <a:pt x="613626" y="6613"/>
                  <a:pt x="620856" y="10814"/>
                  <a:pt x="628650" y="11788"/>
                </a:cubicBezTo>
                <a:cubicBezTo>
                  <a:pt x="651412" y="14633"/>
                  <a:pt x="674370" y="15598"/>
                  <a:pt x="697230" y="17503"/>
                </a:cubicBezTo>
                <a:cubicBezTo>
                  <a:pt x="706755" y="19408"/>
                  <a:pt x="716381" y="20862"/>
                  <a:pt x="725805" y="23218"/>
                </a:cubicBezTo>
                <a:cubicBezTo>
                  <a:pt x="755456" y="30631"/>
                  <a:pt x="731736" y="29967"/>
                  <a:pt x="771525" y="34648"/>
                </a:cubicBezTo>
                <a:cubicBezTo>
                  <a:pt x="794307" y="37328"/>
                  <a:pt x="817245" y="38458"/>
                  <a:pt x="840105" y="40363"/>
                </a:cubicBezTo>
                <a:cubicBezTo>
                  <a:pt x="845820" y="42268"/>
                  <a:pt x="851438" y="44493"/>
                  <a:pt x="857250" y="46078"/>
                </a:cubicBezTo>
                <a:cubicBezTo>
                  <a:pt x="872406" y="50211"/>
                  <a:pt x="902970" y="57508"/>
                  <a:pt x="902970" y="57508"/>
                </a:cubicBezTo>
                <a:cubicBezTo>
                  <a:pt x="908685" y="61318"/>
                  <a:pt x="913972" y="65866"/>
                  <a:pt x="920115" y="68938"/>
                </a:cubicBezTo>
                <a:cubicBezTo>
                  <a:pt x="932601" y="75181"/>
                  <a:pt x="953724" y="77573"/>
                  <a:pt x="965835" y="80368"/>
                </a:cubicBezTo>
                <a:cubicBezTo>
                  <a:pt x="981142" y="83900"/>
                  <a:pt x="996315" y="87988"/>
                  <a:pt x="1011555" y="91798"/>
                </a:cubicBezTo>
                <a:cubicBezTo>
                  <a:pt x="1019175" y="93703"/>
                  <a:pt x="1026964" y="95029"/>
                  <a:pt x="1034415" y="97513"/>
                </a:cubicBezTo>
                <a:cubicBezTo>
                  <a:pt x="1040130" y="99418"/>
                  <a:pt x="1046294" y="100302"/>
                  <a:pt x="1051560" y="103228"/>
                </a:cubicBezTo>
                <a:cubicBezTo>
                  <a:pt x="1063568" y="109899"/>
                  <a:pt x="1072251" y="124145"/>
                  <a:pt x="1085850" y="126088"/>
                </a:cubicBezTo>
                <a:lnTo>
                  <a:pt x="1125855" y="131803"/>
                </a:lnTo>
                <a:cubicBezTo>
                  <a:pt x="1131570" y="133708"/>
                  <a:pt x="1137208" y="135863"/>
                  <a:pt x="1143000" y="137518"/>
                </a:cubicBezTo>
                <a:cubicBezTo>
                  <a:pt x="1157500" y="141661"/>
                  <a:pt x="1169302" y="143075"/>
                  <a:pt x="1183005" y="148948"/>
                </a:cubicBezTo>
                <a:cubicBezTo>
                  <a:pt x="1253140" y="179006"/>
                  <a:pt x="1165615" y="143110"/>
                  <a:pt x="1223010" y="171808"/>
                </a:cubicBezTo>
                <a:cubicBezTo>
                  <a:pt x="1228398" y="174502"/>
                  <a:pt x="1234767" y="174829"/>
                  <a:pt x="1240155" y="177523"/>
                </a:cubicBezTo>
                <a:cubicBezTo>
                  <a:pt x="1246298" y="180595"/>
                  <a:pt x="1250784" y="186781"/>
                  <a:pt x="1257300" y="188953"/>
                </a:cubicBezTo>
                <a:cubicBezTo>
                  <a:pt x="1268293" y="192617"/>
                  <a:pt x="1280160" y="192763"/>
                  <a:pt x="1291590" y="194668"/>
                </a:cubicBezTo>
                <a:cubicBezTo>
                  <a:pt x="1360671" y="229208"/>
                  <a:pt x="1275050" y="185217"/>
                  <a:pt x="1331595" y="217528"/>
                </a:cubicBezTo>
                <a:cubicBezTo>
                  <a:pt x="1338992" y="221755"/>
                  <a:pt x="1347058" y="224731"/>
                  <a:pt x="1354455" y="228958"/>
                </a:cubicBezTo>
                <a:cubicBezTo>
                  <a:pt x="1360419" y="232366"/>
                  <a:pt x="1365457" y="237316"/>
                  <a:pt x="1371600" y="240388"/>
                </a:cubicBezTo>
                <a:cubicBezTo>
                  <a:pt x="1376988" y="243082"/>
                  <a:pt x="1383357" y="243409"/>
                  <a:pt x="1388745" y="246103"/>
                </a:cubicBezTo>
                <a:cubicBezTo>
                  <a:pt x="1394888" y="249175"/>
                  <a:pt x="1399613" y="254743"/>
                  <a:pt x="1405890" y="257533"/>
                </a:cubicBezTo>
                <a:cubicBezTo>
                  <a:pt x="1416900" y="262426"/>
                  <a:pt x="1430155" y="262280"/>
                  <a:pt x="1440180" y="268963"/>
                </a:cubicBezTo>
                <a:cubicBezTo>
                  <a:pt x="1495921" y="306123"/>
                  <a:pt x="1409298" y="247917"/>
                  <a:pt x="1480185" y="297538"/>
                </a:cubicBezTo>
                <a:cubicBezTo>
                  <a:pt x="1491439" y="305416"/>
                  <a:pt x="1503045" y="312778"/>
                  <a:pt x="1514475" y="320398"/>
                </a:cubicBezTo>
                <a:cubicBezTo>
                  <a:pt x="1520190" y="324208"/>
                  <a:pt x="1525104" y="329656"/>
                  <a:pt x="1531620" y="331828"/>
                </a:cubicBezTo>
                <a:lnTo>
                  <a:pt x="1548765" y="337543"/>
                </a:lnTo>
                <a:cubicBezTo>
                  <a:pt x="1554480" y="343258"/>
                  <a:pt x="1559774" y="349428"/>
                  <a:pt x="1565910" y="354688"/>
                </a:cubicBezTo>
                <a:cubicBezTo>
                  <a:pt x="1573142" y="360887"/>
                  <a:pt x="1581019" y="366297"/>
                  <a:pt x="1588770" y="371833"/>
                </a:cubicBezTo>
                <a:cubicBezTo>
                  <a:pt x="1594359" y="375825"/>
                  <a:pt x="1600638" y="378866"/>
                  <a:pt x="1605915" y="383263"/>
                </a:cubicBezTo>
                <a:cubicBezTo>
                  <a:pt x="1612124" y="388437"/>
                  <a:pt x="1616851" y="395234"/>
                  <a:pt x="1623060" y="400408"/>
                </a:cubicBezTo>
                <a:cubicBezTo>
                  <a:pt x="1628337" y="404805"/>
                  <a:pt x="1634928" y="407441"/>
                  <a:pt x="1640205" y="411838"/>
                </a:cubicBezTo>
                <a:cubicBezTo>
                  <a:pt x="1646414" y="417012"/>
                  <a:pt x="1652176" y="422774"/>
                  <a:pt x="1657350" y="428983"/>
                </a:cubicBezTo>
                <a:cubicBezTo>
                  <a:pt x="1673575" y="448453"/>
                  <a:pt x="1665336" y="448399"/>
                  <a:pt x="1685925" y="468988"/>
                </a:cubicBezTo>
                <a:cubicBezTo>
                  <a:pt x="1690782" y="473845"/>
                  <a:pt x="1697793" y="476021"/>
                  <a:pt x="1703070" y="480418"/>
                </a:cubicBezTo>
                <a:cubicBezTo>
                  <a:pt x="1759245" y="527231"/>
                  <a:pt x="1686690" y="469753"/>
                  <a:pt x="1731645" y="514708"/>
                </a:cubicBezTo>
                <a:cubicBezTo>
                  <a:pt x="1738380" y="521443"/>
                  <a:pt x="1746702" y="526391"/>
                  <a:pt x="1754505" y="531853"/>
                </a:cubicBezTo>
                <a:cubicBezTo>
                  <a:pt x="1765759" y="539731"/>
                  <a:pt x="1780553" y="543723"/>
                  <a:pt x="1788795" y="554713"/>
                </a:cubicBezTo>
                <a:cubicBezTo>
                  <a:pt x="1794510" y="562333"/>
                  <a:pt x="1800404" y="569822"/>
                  <a:pt x="1805940" y="577573"/>
                </a:cubicBezTo>
                <a:cubicBezTo>
                  <a:pt x="1809932" y="583162"/>
                  <a:pt x="1812513" y="589861"/>
                  <a:pt x="1817370" y="594718"/>
                </a:cubicBezTo>
                <a:cubicBezTo>
                  <a:pt x="1822227" y="599575"/>
                  <a:pt x="1829381" y="601585"/>
                  <a:pt x="1834515" y="606148"/>
                </a:cubicBezTo>
                <a:cubicBezTo>
                  <a:pt x="1846596" y="616887"/>
                  <a:pt x="1857375" y="629008"/>
                  <a:pt x="1868805" y="640438"/>
                </a:cubicBezTo>
                <a:cubicBezTo>
                  <a:pt x="1874520" y="646153"/>
                  <a:pt x="1881467" y="650858"/>
                  <a:pt x="1885950" y="657583"/>
                </a:cubicBezTo>
                <a:cubicBezTo>
                  <a:pt x="1936692" y="733696"/>
                  <a:pt x="1863660" y="620890"/>
                  <a:pt x="1903095" y="691873"/>
                </a:cubicBezTo>
                <a:cubicBezTo>
                  <a:pt x="1909766" y="703881"/>
                  <a:pt x="1917713" y="715173"/>
                  <a:pt x="1925955" y="726163"/>
                </a:cubicBezTo>
                <a:cubicBezTo>
                  <a:pt x="1931670" y="733783"/>
                  <a:pt x="1936901" y="741791"/>
                  <a:pt x="1943100" y="749023"/>
                </a:cubicBezTo>
                <a:cubicBezTo>
                  <a:pt x="1955523" y="763517"/>
                  <a:pt x="1963902" y="765824"/>
                  <a:pt x="1971675" y="783313"/>
                </a:cubicBezTo>
                <a:cubicBezTo>
                  <a:pt x="1976568" y="794323"/>
                  <a:pt x="1977717" y="806827"/>
                  <a:pt x="1983105" y="817603"/>
                </a:cubicBezTo>
                <a:cubicBezTo>
                  <a:pt x="1990725" y="832843"/>
                  <a:pt x="2000577" y="847159"/>
                  <a:pt x="2005965" y="863323"/>
                </a:cubicBezTo>
                <a:cubicBezTo>
                  <a:pt x="2007870" y="869038"/>
                  <a:pt x="2008691" y="875238"/>
                  <a:pt x="2011680" y="880468"/>
                </a:cubicBezTo>
                <a:cubicBezTo>
                  <a:pt x="2016406" y="888738"/>
                  <a:pt x="2023777" y="895251"/>
                  <a:pt x="2028825" y="903328"/>
                </a:cubicBezTo>
                <a:cubicBezTo>
                  <a:pt x="2033340" y="910552"/>
                  <a:pt x="2035303" y="919255"/>
                  <a:pt x="2040255" y="926188"/>
                </a:cubicBezTo>
                <a:cubicBezTo>
                  <a:pt x="2056089" y="948355"/>
                  <a:pt x="2058159" y="936468"/>
                  <a:pt x="2068830" y="960478"/>
                </a:cubicBezTo>
                <a:cubicBezTo>
                  <a:pt x="2073723" y="971488"/>
                  <a:pt x="2074872" y="983992"/>
                  <a:pt x="2080260" y="994768"/>
                </a:cubicBezTo>
                <a:cubicBezTo>
                  <a:pt x="2084070" y="1002388"/>
                  <a:pt x="2087463" y="1010231"/>
                  <a:pt x="2091690" y="1017628"/>
                </a:cubicBezTo>
                <a:cubicBezTo>
                  <a:pt x="2095098" y="1023592"/>
                  <a:pt x="2100048" y="1028630"/>
                  <a:pt x="2103120" y="1034773"/>
                </a:cubicBezTo>
                <a:cubicBezTo>
                  <a:pt x="2105814" y="1040161"/>
                  <a:pt x="2105493" y="1046906"/>
                  <a:pt x="2108835" y="1051918"/>
                </a:cubicBezTo>
                <a:cubicBezTo>
                  <a:pt x="2113318" y="1058643"/>
                  <a:pt x="2120265" y="1063348"/>
                  <a:pt x="2125980" y="1069063"/>
                </a:cubicBezTo>
                <a:cubicBezTo>
                  <a:pt x="2127885" y="1076683"/>
                  <a:pt x="2128182" y="1084898"/>
                  <a:pt x="2131695" y="1091923"/>
                </a:cubicBezTo>
                <a:cubicBezTo>
                  <a:pt x="2137838" y="1104210"/>
                  <a:pt x="2154555" y="1126213"/>
                  <a:pt x="2154555" y="1126213"/>
                </a:cubicBezTo>
                <a:cubicBezTo>
                  <a:pt x="2156460" y="1141453"/>
                  <a:pt x="2157523" y="1156822"/>
                  <a:pt x="2160270" y="1171933"/>
                </a:cubicBezTo>
                <a:cubicBezTo>
                  <a:pt x="2161348" y="1177860"/>
                  <a:pt x="2164400" y="1183266"/>
                  <a:pt x="2165985" y="1189078"/>
                </a:cubicBezTo>
                <a:cubicBezTo>
                  <a:pt x="2170118" y="1204234"/>
                  <a:pt x="2172447" y="1219895"/>
                  <a:pt x="2177415" y="1234798"/>
                </a:cubicBezTo>
                <a:lnTo>
                  <a:pt x="2188845" y="1269088"/>
                </a:lnTo>
                <a:lnTo>
                  <a:pt x="2194560" y="1286233"/>
                </a:lnTo>
                <a:cubicBezTo>
                  <a:pt x="2196635" y="1302829"/>
                  <a:pt x="2198910" y="1335933"/>
                  <a:pt x="2205990" y="1354813"/>
                </a:cubicBezTo>
                <a:cubicBezTo>
                  <a:pt x="2233359" y="1427796"/>
                  <a:pt x="2202321" y="1335127"/>
                  <a:pt x="2228850" y="1394818"/>
                </a:cubicBezTo>
                <a:cubicBezTo>
                  <a:pt x="2233743" y="1405828"/>
                  <a:pt x="2236470" y="1417678"/>
                  <a:pt x="2240280" y="1429108"/>
                </a:cubicBezTo>
                <a:cubicBezTo>
                  <a:pt x="2248479" y="1453704"/>
                  <a:pt x="2244534" y="1440409"/>
                  <a:pt x="2251710" y="1469113"/>
                </a:cubicBezTo>
                <a:cubicBezTo>
                  <a:pt x="2193230" y="1488606"/>
                  <a:pt x="2290485" y="1457859"/>
                  <a:pt x="2131695" y="1480543"/>
                </a:cubicBezTo>
                <a:cubicBezTo>
                  <a:pt x="2124895" y="1481514"/>
                  <a:pt x="2120693" y="1488901"/>
                  <a:pt x="2114550" y="1491973"/>
                </a:cubicBezTo>
                <a:cubicBezTo>
                  <a:pt x="2108711" y="1494893"/>
                  <a:pt x="2078793" y="1503110"/>
                  <a:pt x="2074545" y="1503403"/>
                </a:cubicBezTo>
                <a:cubicBezTo>
                  <a:pt x="2026995" y="1506682"/>
                  <a:pt x="1979295" y="1507213"/>
                  <a:pt x="1931670" y="1509118"/>
                </a:cubicBezTo>
                <a:cubicBezTo>
                  <a:pt x="1858514" y="1521311"/>
                  <a:pt x="1906743" y="1515753"/>
                  <a:pt x="1777365" y="1509118"/>
                </a:cubicBezTo>
                <a:cubicBezTo>
                  <a:pt x="1578335" y="1498911"/>
                  <a:pt x="1775439" y="1507008"/>
                  <a:pt x="1514475" y="1497688"/>
                </a:cubicBezTo>
                <a:cubicBezTo>
                  <a:pt x="1447282" y="1486489"/>
                  <a:pt x="1508478" y="1497625"/>
                  <a:pt x="1457325" y="1486258"/>
                </a:cubicBezTo>
                <a:cubicBezTo>
                  <a:pt x="1447843" y="1484151"/>
                  <a:pt x="1438174" y="1482899"/>
                  <a:pt x="1428750" y="1480543"/>
                </a:cubicBezTo>
                <a:cubicBezTo>
                  <a:pt x="1422906" y="1479082"/>
                  <a:pt x="1417449" y="1476289"/>
                  <a:pt x="1411605" y="1474828"/>
                </a:cubicBezTo>
                <a:cubicBezTo>
                  <a:pt x="1402181" y="1472472"/>
                  <a:pt x="1392454" y="1471469"/>
                  <a:pt x="1383030" y="1469113"/>
                </a:cubicBezTo>
                <a:cubicBezTo>
                  <a:pt x="1377186" y="1467652"/>
                  <a:pt x="1371827" y="1464388"/>
                  <a:pt x="1365885" y="1463398"/>
                </a:cubicBezTo>
                <a:cubicBezTo>
                  <a:pt x="1348869" y="1460562"/>
                  <a:pt x="1331595" y="1459588"/>
                  <a:pt x="1314450" y="1457683"/>
                </a:cubicBezTo>
                <a:lnTo>
                  <a:pt x="1268730" y="1446253"/>
                </a:lnTo>
                <a:cubicBezTo>
                  <a:pt x="1261110" y="1444348"/>
                  <a:pt x="1253321" y="1443022"/>
                  <a:pt x="1245870" y="1440538"/>
                </a:cubicBezTo>
                <a:lnTo>
                  <a:pt x="1211580" y="1429108"/>
                </a:lnTo>
                <a:cubicBezTo>
                  <a:pt x="1205865" y="1427203"/>
                  <a:pt x="1200279" y="1424854"/>
                  <a:pt x="1194435" y="1423393"/>
                </a:cubicBezTo>
                <a:cubicBezTo>
                  <a:pt x="1137026" y="1409041"/>
                  <a:pt x="1163618" y="1416931"/>
                  <a:pt x="1114425" y="1400533"/>
                </a:cubicBezTo>
                <a:cubicBezTo>
                  <a:pt x="1108710" y="1398628"/>
                  <a:pt x="1102292" y="1398160"/>
                  <a:pt x="1097280" y="1394818"/>
                </a:cubicBezTo>
                <a:cubicBezTo>
                  <a:pt x="1091565" y="1391008"/>
                  <a:pt x="1086566" y="1385800"/>
                  <a:pt x="1080135" y="1383388"/>
                </a:cubicBezTo>
                <a:cubicBezTo>
                  <a:pt x="1051194" y="1372535"/>
                  <a:pt x="1055051" y="1382938"/>
                  <a:pt x="1028700" y="1371958"/>
                </a:cubicBezTo>
                <a:cubicBezTo>
                  <a:pt x="1012972" y="1365405"/>
                  <a:pt x="997157" y="1358549"/>
                  <a:pt x="982980" y="1349098"/>
                </a:cubicBezTo>
                <a:cubicBezTo>
                  <a:pt x="977265" y="1345288"/>
                  <a:pt x="972112" y="1340458"/>
                  <a:pt x="965835" y="1337668"/>
                </a:cubicBezTo>
                <a:cubicBezTo>
                  <a:pt x="954825" y="1332775"/>
                  <a:pt x="941570" y="1332921"/>
                  <a:pt x="931545" y="1326238"/>
                </a:cubicBezTo>
                <a:cubicBezTo>
                  <a:pt x="925830" y="1322428"/>
                  <a:pt x="920543" y="1317880"/>
                  <a:pt x="914400" y="1314808"/>
                </a:cubicBezTo>
                <a:cubicBezTo>
                  <a:pt x="865851" y="1290533"/>
                  <a:pt x="945748" y="1349042"/>
                  <a:pt x="851535" y="1286233"/>
                </a:cubicBezTo>
                <a:cubicBezTo>
                  <a:pt x="845820" y="1282423"/>
                  <a:pt x="840667" y="1277593"/>
                  <a:pt x="834390" y="1274803"/>
                </a:cubicBezTo>
                <a:cubicBezTo>
                  <a:pt x="823380" y="1269910"/>
                  <a:pt x="800100" y="1263373"/>
                  <a:pt x="800100" y="1263373"/>
                </a:cubicBezTo>
                <a:cubicBezTo>
                  <a:pt x="792480" y="1257658"/>
                  <a:pt x="785252" y="1251379"/>
                  <a:pt x="777240" y="1246228"/>
                </a:cubicBezTo>
                <a:cubicBezTo>
                  <a:pt x="758552" y="1234215"/>
                  <a:pt x="737863" y="1225268"/>
                  <a:pt x="720090" y="1211938"/>
                </a:cubicBezTo>
                <a:cubicBezTo>
                  <a:pt x="712470" y="1206223"/>
                  <a:pt x="705307" y="1199841"/>
                  <a:pt x="697230" y="1194793"/>
                </a:cubicBezTo>
                <a:cubicBezTo>
                  <a:pt x="690006" y="1190278"/>
                  <a:pt x="681303" y="1188315"/>
                  <a:pt x="674370" y="1183363"/>
                </a:cubicBezTo>
                <a:cubicBezTo>
                  <a:pt x="667793" y="1178665"/>
                  <a:pt x="663434" y="1171392"/>
                  <a:pt x="657225" y="1166218"/>
                </a:cubicBezTo>
                <a:cubicBezTo>
                  <a:pt x="651948" y="1161821"/>
                  <a:pt x="645795" y="1158598"/>
                  <a:pt x="640080" y="1154788"/>
                </a:cubicBezTo>
                <a:cubicBezTo>
                  <a:pt x="636270" y="1149073"/>
                  <a:pt x="634013" y="1141934"/>
                  <a:pt x="628650" y="1137643"/>
                </a:cubicBezTo>
                <a:cubicBezTo>
                  <a:pt x="623946" y="1133880"/>
                  <a:pt x="616893" y="1134622"/>
                  <a:pt x="611505" y="1131928"/>
                </a:cubicBezTo>
                <a:cubicBezTo>
                  <a:pt x="605362" y="1128856"/>
                  <a:pt x="599465" y="1125093"/>
                  <a:pt x="594360" y="1120498"/>
                </a:cubicBezTo>
                <a:cubicBezTo>
                  <a:pt x="580343" y="1107882"/>
                  <a:pt x="566136" y="1095219"/>
                  <a:pt x="554355" y="1080493"/>
                </a:cubicBezTo>
                <a:cubicBezTo>
                  <a:pt x="546735" y="1070968"/>
                  <a:pt x="540120" y="1060543"/>
                  <a:pt x="531495" y="1051918"/>
                </a:cubicBezTo>
                <a:cubicBezTo>
                  <a:pt x="526638" y="1047061"/>
                  <a:pt x="519207" y="1045345"/>
                  <a:pt x="514350" y="1040488"/>
                </a:cubicBezTo>
                <a:cubicBezTo>
                  <a:pt x="505725" y="1031863"/>
                  <a:pt x="500115" y="1020538"/>
                  <a:pt x="491490" y="1011913"/>
                </a:cubicBezTo>
                <a:cubicBezTo>
                  <a:pt x="486633" y="1007056"/>
                  <a:pt x="479934" y="1004475"/>
                  <a:pt x="474345" y="1000483"/>
                </a:cubicBezTo>
                <a:cubicBezTo>
                  <a:pt x="466594" y="994947"/>
                  <a:pt x="458220" y="990073"/>
                  <a:pt x="451485" y="983338"/>
                </a:cubicBezTo>
                <a:cubicBezTo>
                  <a:pt x="446628" y="978481"/>
                  <a:pt x="444912" y="971050"/>
                  <a:pt x="440055" y="966193"/>
                </a:cubicBezTo>
                <a:cubicBezTo>
                  <a:pt x="435198" y="961336"/>
                  <a:pt x="428044" y="959326"/>
                  <a:pt x="422910" y="954763"/>
                </a:cubicBezTo>
                <a:cubicBezTo>
                  <a:pt x="410829" y="944024"/>
                  <a:pt x="400050" y="931903"/>
                  <a:pt x="388620" y="920473"/>
                </a:cubicBezTo>
                <a:lnTo>
                  <a:pt x="371475" y="903328"/>
                </a:lnTo>
                <a:cubicBezTo>
                  <a:pt x="357110" y="860234"/>
                  <a:pt x="376487" y="913353"/>
                  <a:pt x="354330" y="869038"/>
                </a:cubicBezTo>
                <a:cubicBezTo>
                  <a:pt x="351636" y="863650"/>
                  <a:pt x="351309" y="857281"/>
                  <a:pt x="348615" y="851893"/>
                </a:cubicBezTo>
                <a:cubicBezTo>
                  <a:pt x="345543" y="845750"/>
                  <a:pt x="340593" y="840712"/>
                  <a:pt x="337185" y="834748"/>
                </a:cubicBezTo>
                <a:cubicBezTo>
                  <a:pt x="332958" y="827351"/>
                  <a:pt x="330707" y="818821"/>
                  <a:pt x="325755" y="811888"/>
                </a:cubicBezTo>
                <a:cubicBezTo>
                  <a:pt x="321057" y="805311"/>
                  <a:pt x="313308" y="801320"/>
                  <a:pt x="308610" y="794743"/>
                </a:cubicBezTo>
                <a:cubicBezTo>
                  <a:pt x="303658" y="787810"/>
                  <a:pt x="301695" y="779107"/>
                  <a:pt x="297180" y="771883"/>
                </a:cubicBezTo>
                <a:cubicBezTo>
                  <a:pt x="292132" y="763806"/>
                  <a:pt x="286234" y="756255"/>
                  <a:pt x="280035" y="749023"/>
                </a:cubicBezTo>
                <a:cubicBezTo>
                  <a:pt x="263897" y="730195"/>
                  <a:pt x="249152" y="724953"/>
                  <a:pt x="240030" y="697588"/>
                </a:cubicBezTo>
                <a:lnTo>
                  <a:pt x="228600" y="663298"/>
                </a:lnTo>
                <a:cubicBezTo>
                  <a:pt x="226695" y="657583"/>
                  <a:pt x="226227" y="651165"/>
                  <a:pt x="222885" y="646153"/>
                </a:cubicBezTo>
                <a:cubicBezTo>
                  <a:pt x="219075" y="640438"/>
                  <a:pt x="214863" y="634972"/>
                  <a:pt x="211455" y="629008"/>
                </a:cubicBezTo>
                <a:cubicBezTo>
                  <a:pt x="189667" y="590880"/>
                  <a:pt x="211436" y="620407"/>
                  <a:pt x="182880" y="577573"/>
                </a:cubicBezTo>
                <a:cubicBezTo>
                  <a:pt x="177596" y="569648"/>
                  <a:pt x="170783" y="562790"/>
                  <a:pt x="165735" y="554713"/>
                </a:cubicBezTo>
                <a:cubicBezTo>
                  <a:pt x="161220" y="547489"/>
                  <a:pt x="158820" y="539077"/>
                  <a:pt x="154305" y="531853"/>
                </a:cubicBezTo>
                <a:cubicBezTo>
                  <a:pt x="149257" y="523776"/>
                  <a:pt x="142696" y="516744"/>
                  <a:pt x="137160" y="508993"/>
                </a:cubicBezTo>
                <a:cubicBezTo>
                  <a:pt x="117268" y="481145"/>
                  <a:pt x="135268" y="501386"/>
                  <a:pt x="108585" y="474703"/>
                </a:cubicBezTo>
                <a:cubicBezTo>
                  <a:pt x="104775" y="463273"/>
                  <a:pt x="99136" y="452297"/>
                  <a:pt x="97155" y="440413"/>
                </a:cubicBezTo>
                <a:cubicBezTo>
                  <a:pt x="85295" y="369253"/>
                  <a:pt x="97784" y="433195"/>
                  <a:pt x="85725" y="388978"/>
                </a:cubicBezTo>
                <a:cubicBezTo>
                  <a:pt x="81592" y="373822"/>
                  <a:pt x="79263" y="358161"/>
                  <a:pt x="74295" y="343258"/>
                </a:cubicBezTo>
                <a:cubicBezTo>
                  <a:pt x="72390" y="337543"/>
                  <a:pt x="71274" y="331501"/>
                  <a:pt x="68580" y="326113"/>
                </a:cubicBezTo>
                <a:cubicBezTo>
                  <a:pt x="65508" y="319970"/>
                  <a:pt x="60222" y="315111"/>
                  <a:pt x="57150" y="308968"/>
                </a:cubicBezTo>
                <a:cubicBezTo>
                  <a:pt x="46029" y="286725"/>
                  <a:pt x="56707" y="294598"/>
                  <a:pt x="45720" y="268963"/>
                </a:cubicBezTo>
                <a:cubicBezTo>
                  <a:pt x="43014" y="262650"/>
                  <a:pt x="37362" y="257961"/>
                  <a:pt x="34290" y="251818"/>
                </a:cubicBezTo>
                <a:cubicBezTo>
                  <a:pt x="10629" y="204496"/>
                  <a:pt x="49902" y="266663"/>
                  <a:pt x="17145" y="217528"/>
                </a:cubicBezTo>
                <a:cubicBezTo>
                  <a:pt x="15240" y="202288"/>
                  <a:pt x="14648" y="186826"/>
                  <a:pt x="11430" y="171808"/>
                </a:cubicBezTo>
                <a:cubicBezTo>
                  <a:pt x="8906" y="160027"/>
                  <a:pt x="0" y="149566"/>
                  <a:pt x="0" y="137518"/>
                </a:cubicBezTo>
                <a:lnTo>
                  <a:pt x="5715" y="51793"/>
                </a:lnTo>
                <a:close/>
              </a:path>
            </a:pathLst>
          </a:custGeom>
          <a:pattFill prst="lgCheck">
            <a:fgClr>
              <a:schemeClr val="tx1"/>
            </a:fgClr>
            <a:bgClr>
              <a:srgbClr val="FFC000"/>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177B7ECE-4030-464A-9219-BCE1FFEBB362}"/>
              </a:ext>
            </a:extLst>
          </p:cNvPr>
          <p:cNvSpPr/>
          <p:nvPr/>
        </p:nvSpPr>
        <p:spPr>
          <a:xfrm>
            <a:off x="6907898" y="628071"/>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9A751A7A-577C-404A-B5B1-A8543454FFF1}"/>
              </a:ext>
            </a:extLst>
          </p:cNvPr>
          <p:cNvSpPr/>
          <p:nvPr/>
        </p:nvSpPr>
        <p:spPr>
          <a:xfrm>
            <a:off x="5631424" y="2646866"/>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Left Arrow 22">
            <a:extLst>
              <a:ext uri="{FF2B5EF4-FFF2-40B4-BE49-F238E27FC236}">
                <a16:creationId xmlns:a16="http://schemas.microsoft.com/office/drawing/2014/main" id="{D5B40943-D5E1-0842-9230-68CF6771F6FA}"/>
              </a:ext>
            </a:extLst>
          </p:cNvPr>
          <p:cNvSpPr/>
          <p:nvPr/>
        </p:nvSpPr>
        <p:spPr>
          <a:xfrm rot="15313001">
            <a:off x="6054959" y="1439171"/>
            <a:ext cx="1693865" cy="615836"/>
          </a:xfrm>
          <a:prstGeom prst="leftArrow">
            <a:avLst>
              <a:gd name="adj1" fmla="val 32565"/>
              <a:gd name="adj2" fmla="val 50000"/>
            </a:avLst>
          </a:prstGeom>
          <a:solidFill>
            <a:srgbClr val="FFC000"/>
          </a:solidFill>
          <a:ln w="63500" cap="sq">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0D1FF57-A2F0-DE44-B403-5B9BE4FBAA71}"/>
              </a:ext>
            </a:extLst>
          </p:cNvPr>
          <p:cNvSpPr txBox="1"/>
          <p:nvPr/>
        </p:nvSpPr>
        <p:spPr>
          <a:xfrm>
            <a:off x="5323562" y="265133"/>
            <a:ext cx="2016690" cy="769441"/>
          </a:xfrm>
          <a:prstGeom prst="rect">
            <a:avLst/>
          </a:prstGeom>
          <a:solidFill>
            <a:srgbClr val="FFC000"/>
          </a:solidFill>
          <a:ln w="63500">
            <a:solidFill>
              <a:schemeClr val="tx1"/>
            </a:solidFill>
          </a:ln>
        </p:spPr>
        <p:txBody>
          <a:bodyPr wrap="square" rtlCol="0">
            <a:spAutoFit/>
          </a:bodyPr>
          <a:lstStyle/>
          <a:p>
            <a:pPr algn="ctr"/>
            <a:r>
              <a:rPr lang="en-US" sz="2200" b="1" dirty="0">
                <a:latin typeface="Arial"/>
                <a:cs typeface="Arial"/>
              </a:rPr>
              <a:t>Potential distribution</a:t>
            </a:r>
          </a:p>
        </p:txBody>
      </p:sp>
    </p:spTree>
    <p:extLst>
      <p:ext uri="{BB962C8B-B14F-4D97-AF65-F5344CB8AC3E}">
        <p14:creationId xmlns:p14="http://schemas.microsoft.com/office/powerpoint/2010/main" val="3485224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9C881-FFE6-9746-97FF-A76BA0C802DE}"/>
              </a:ext>
            </a:extLst>
          </p:cNvPr>
          <p:cNvSpPr/>
          <p:nvPr/>
        </p:nvSpPr>
        <p:spPr>
          <a:xfrm>
            <a:off x="240471" y="633933"/>
            <a:ext cx="4985308"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Limited filling of the potential range in European tree species</a:t>
            </a:r>
            <a:endParaRPr lang="en-US" altLang="en-US" sz="2200" b="1" dirty="0">
              <a:solidFill>
                <a:schemeClr val="bg1"/>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F5B8BEFF-0299-8B47-9FEA-CC86FA3536D4}"/>
              </a:ext>
            </a:extLst>
          </p:cNvPr>
          <p:cNvPicPr>
            <a:picLocks noChangeAspect="1"/>
          </p:cNvPicPr>
          <p:nvPr/>
        </p:nvPicPr>
        <p:blipFill>
          <a:blip r:embed="rId3"/>
          <a:stretch>
            <a:fillRect/>
          </a:stretch>
        </p:blipFill>
        <p:spPr>
          <a:xfrm>
            <a:off x="358770" y="1749792"/>
            <a:ext cx="4864245" cy="4132560"/>
          </a:xfrm>
          <a:prstGeom prst="rect">
            <a:avLst/>
          </a:prstGeom>
        </p:spPr>
      </p:pic>
      <p:grpSp>
        <p:nvGrpSpPr>
          <p:cNvPr id="3" name="Group 2">
            <a:extLst>
              <a:ext uri="{FF2B5EF4-FFF2-40B4-BE49-F238E27FC236}">
                <a16:creationId xmlns:a16="http://schemas.microsoft.com/office/drawing/2014/main" id="{E6DCE4C4-1701-A94B-87DA-9AB5EDFFB15B}"/>
              </a:ext>
            </a:extLst>
          </p:cNvPr>
          <p:cNvGrpSpPr/>
          <p:nvPr/>
        </p:nvGrpSpPr>
        <p:grpSpPr>
          <a:xfrm>
            <a:off x="5225779" y="456872"/>
            <a:ext cx="6896767" cy="5929763"/>
            <a:chOff x="5054762" y="-1624797"/>
            <a:chExt cx="6896767" cy="5929763"/>
          </a:xfrm>
        </p:grpSpPr>
        <p:grpSp>
          <p:nvGrpSpPr>
            <p:cNvPr id="6" name="Group 5">
              <a:extLst>
                <a:ext uri="{FF2B5EF4-FFF2-40B4-BE49-F238E27FC236}">
                  <a16:creationId xmlns:a16="http://schemas.microsoft.com/office/drawing/2014/main" id="{02E3E067-54E3-A84E-AAAA-498529CD010F}"/>
                </a:ext>
              </a:extLst>
            </p:cNvPr>
            <p:cNvGrpSpPr/>
            <p:nvPr/>
          </p:nvGrpSpPr>
          <p:grpSpPr>
            <a:xfrm>
              <a:off x="5054762" y="-1624797"/>
              <a:ext cx="6896767" cy="5910650"/>
              <a:chOff x="4853355" y="346273"/>
              <a:chExt cx="7239000" cy="6203950"/>
            </a:xfrm>
          </p:grpSpPr>
          <p:pic>
            <p:nvPicPr>
              <p:cNvPr id="142338" name="Picture 2">
                <a:extLst>
                  <a:ext uri="{FF2B5EF4-FFF2-40B4-BE49-F238E27FC236}">
                    <a16:creationId xmlns:a16="http://schemas.microsoft.com/office/drawing/2014/main" id="{5B8A99E8-4EDE-A441-BD89-BE46C4F7C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355" y="346273"/>
                <a:ext cx="7239000" cy="620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339" name="Oval 3">
                <a:extLst>
                  <a:ext uri="{FF2B5EF4-FFF2-40B4-BE49-F238E27FC236}">
                    <a16:creationId xmlns:a16="http://schemas.microsoft.com/office/drawing/2014/main" id="{C7692698-15A8-3443-ACCC-9345EBD9046D}"/>
                  </a:ext>
                </a:extLst>
              </p:cNvPr>
              <p:cNvSpPr>
                <a:spLocks noChangeArrowheads="1"/>
              </p:cNvSpPr>
              <p:nvPr/>
            </p:nvSpPr>
            <p:spPr bwMode="auto">
              <a:xfrm rot="19880209">
                <a:off x="5197246" y="1186264"/>
                <a:ext cx="2619406" cy="1034175"/>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340" name="Oval 4">
                <a:extLst>
                  <a:ext uri="{FF2B5EF4-FFF2-40B4-BE49-F238E27FC236}">
                    <a16:creationId xmlns:a16="http://schemas.microsoft.com/office/drawing/2014/main" id="{4941B569-088B-E447-839A-67FDD3B68F49}"/>
                  </a:ext>
                </a:extLst>
              </p:cNvPr>
              <p:cNvSpPr>
                <a:spLocks noChangeArrowheads="1"/>
              </p:cNvSpPr>
              <p:nvPr/>
            </p:nvSpPr>
            <p:spPr bwMode="auto">
              <a:xfrm>
                <a:off x="5397640" y="3781803"/>
                <a:ext cx="2506540" cy="1580606"/>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3">
                <a:extLst>
                  <a:ext uri="{FF2B5EF4-FFF2-40B4-BE49-F238E27FC236}">
                    <a16:creationId xmlns:a16="http://schemas.microsoft.com/office/drawing/2014/main" id="{C707E642-1202-C040-8E00-D5A95E36F403}"/>
                  </a:ext>
                </a:extLst>
              </p:cNvPr>
              <p:cNvSpPr>
                <a:spLocks noChangeArrowheads="1"/>
              </p:cNvSpPr>
              <p:nvPr/>
            </p:nvSpPr>
            <p:spPr bwMode="auto">
              <a:xfrm rot="19880209">
                <a:off x="9793949" y="4874218"/>
                <a:ext cx="930868" cy="389862"/>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3">
                <a:extLst>
                  <a:ext uri="{FF2B5EF4-FFF2-40B4-BE49-F238E27FC236}">
                    <a16:creationId xmlns:a16="http://schemas.microsoft.com/office/drawing/2014/main" id="{AC8888C4-44F3-2140-A7C4-4B2B2C64B2BF}"/>
                  </a:ext>
                </a:extLst>
              </p:cNvPr>
              <p:cNvSpPr>
                <a:spLocks noChangeArrowheads="1"/>
              </p:cNvSpPr>
              <p:nvPr/>
            </p:nvSpPr>
            <p:spPr bwMode="auto">
              <a:xfrm>
                <a:off x="8664592" y="2175072"/>
                <a:ext cx="2374026" cy="1280161"/>
              </a:xfrm>
              <a:prstGeom prst="ellipse">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 name="Rectangle 1">
              <a:extLst>
                <a:ext uri="{FF2B5EF4-FFF2-40B4-BE49-F238E27FC236}">
                  <a16:creationId xmlns:a16="http://schemas.microsoft.com/office/drawing/2014/main" id="{572252DF-FB51-1F49-8BDD-53B960931799}"/>
                </a:ext>
              </a:extLst>
            </p:cNvPr>
            <p:cNvSpPr/>
            <p:nvPr/>
          </p:nvSpPr>
          <p:spPr>
            <a:xfrm>
              <a:off x="8510151" y="1419577"/>
              <a:ext cx="3269391" cy="28853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B20C14D-F3B2-D045-BC01-55C5F7AA31E5}"/>
              </a:ext>
            </a:extLst>
          </p:cNvPr>
          <p:cNvGrpSpPr/>
          <p:nvPr/>
        </p:nvGrpSpPr>
        <p:grpSpPr>
          <a:xfrm>
            <a:off x="9175181" y="4092871"/>
            <a:ext cx="1797745" cy="980425"/>
            <a:chOff x="3216166" y="1234392"/>
            <a:chExt cx="1797745" cy="980425"/>
          </a:xfrm>
        </p:grpSpPr>
        <p:grpSp>
          <p:nvGrpSpPr>
            <p:cNvPr id="35" name="Group 34">
              <a:extLst>
                <a:ext uri="{FF2B5EF4-FFF2-40B4-BE49-F238E27FC236}">
                  <a16:creationId xmlns:a16="http://schemas.microsoft.com/office/drawing/2014/main" id="{3E6A8FDC-67E2-654A-BD96-70D4D535C8AF}"/>
                </a:ext>
              </a:extLst>
            </p:cNvPr>
            <p:cNvGrpSpPr/>
            <p:nvPr/>
          </p:nvGrpSpPr>
          <p:grpSpPr>
            <a:xfrm>
              <a:off x="3305288" y="1234392"/>
              <a:ext cx="1708623" cy="980425"/>
              <a:chOff x="3305288" y="1234392"/>
              <a:chExt cx="1708623" cy="980425"/>
            </a:xfrm>
          </p:grpSpPr>
          <p:sp>
            <p:nvSpPr>
              <p:cNvPr id="37" name="Oval 6">
                <a:extLst>
                  <a:ext uri="{FF2B5EF4-FFF2-40B4-BE49-F238E27FC236}">
                    <a16:creationId xmlns:a16="http://schemas.microsoft.com/office/drawing/2014/main" id="{FE261BB6-1125-D044-AD31-8FF98E9858E1}"/>
                  </a:ext>
                </a:extLst>
              </p:cNvPr>
              <p:cNvSpPr>
                <a:spLocks noChangeArrowheads="1"/>
              </p:cNvSpPr>
              <p:nvPr/>
            </p:nvSpPr>
            <p:spPr bwMode="auto">
              <a:xfrm>
                <a:off x="3381488" y="1344752"/>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7">
                <a:extLst>
                  <a:ext uri="{FF2B5EF4-FFF2-40B4-BE49-F238E27FC236}">
                    <a16:creationId xmlns:a16="http://schemas.microsoft.com/office/drawing/2014/main" id="{DFB6092E-167D-0641-AE6D-C3473CAD1AAD}"/>
                  </a:ext>
                </a:extLst>
              </p:cNvPr>
              <p:cNvSpPr>
                <a:spLocks noChangeArrowheads="1"/>
              </p:cNvSpPr>
              <p:nvPr/>
            </p:nvSpPr>
            <p:spPr bwMode="auto">
              <a:xfrm>
                <a:off x="3381488" y="1557592"/>
                <a:ext cx="76200" cy="76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8">
                <a:extLst>
                  <a:ext uri="{FF2B5EF4-FFF2-40B4-BE49-F238E27FC236}">
                    <a16:creationId xmlns:a16="http://schemas.microsoft.com/office/drawing/2014/main" id="{E841E026-8407-634E-BB21-DA265A09FDAD}"/>
                  </a:ext>
                </a:extLst>
              </p:cNvPr>
              <p:cNvSpPr txBox="1">
                <a:spLocks noChangeArrowheads="1"/>
              </p:cNvSpPr>
              <p:nvPr/>
            </p:nvSpPr>
            <p:spPr bwMode="auto">
              <a:xfrm>
                <a:off x="3533888" y="1234392"/>
                <a:ext cx="6873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latin typeface="Arial" panose="020B0604020202020204" pitchFamily="34" charset="0"/>
                  </a:rPr>
                  <a:t>Native</a:t>
                </a:r>
              </a:p>
            </p:txBody>
          </p:sp>
          <p:sp>
            <p:nvSpPr>
              <p:cNvPr id="40" name="Text Box 9">
                <a:extLst>
                  <a:ext uri="{FF2B5EF4-FFF2-40B4-BE49-F238E27FC236}">
                    <a16:creationId xmlns:a16="http://schemas.microsoft.com/office/drawing/2014/main" id="{68F1FA22-5828-6D43-B183-21C5CAD67252}"/>
                  </a:ext>
                </a:extLst>
              </p:cNvPr>
              <p:cNvSpPr txBox="1">
                <a:spLocks noChangeArrowheads="1"/>
              </p:cNvSpPr>
              <p:nvPr/>
            </p:nvSpPr>
            <p:spPr bwMode="auto">
              <a:xfrm>
                <a:off x="3532302" y="1436722"/>
                <a:ext cx="10810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latin typeface="Arial" panose="020B0604020202020204" pitchFamily="34" charset="0"/>
                  </a:rPr>
                  <a:t>Naturalized</a:t>
                </a:r>
              </a:p>
            </p:txBody>
          </p:sp>
          <p:sp>
            <p:nvSpPr>
              <p:cNvPr id="41" name="Rectangle 10">
                <a:extLst>
                  <a:ext uri="{FF2B5EF4-FFF2-40B4-BE49-F238E27FC236}">
                    <a16:creationId xmlns:a16="http://schemas.microsoft.com/office/drawing/2014/main" id="{538AFC1C-B9F3-C54E-B59B-0C5CCE1225D7}"/>
                  </a:ext>
                </a:extLst>
              </p:cNvPr>
              <p:cNvSpPr>
                <a:spLocks noChangeArrowheads="1"/>
              </p:cNvSpPr>
              <p:nvPr/>
            </p:nvSpPr>
            <p:spPr bwMode="auto">
              <a:xfrm>
                <a:off x="3305288" y="1806986"/>
                <a:ext cx="304800" cy="2286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Text Box 11">
                <a:extLst>
                  <a:ext uri="{FF2B5EF4-FFF2-40B4-BE49-F238E27FC236}">
                    <a16:creationId xmlns:a16="http://schemas.microsoft.com/office/drawing/2014/main" id="{F0675971-0BE9-D646-80FF-6A18A21EF830}"/>
                  </a:ext>
                </a:extLst>
              </p:cNvPr>
              <p:cNvSpPr txBox="1">
                <a:spLocks noChangeArrowheads="1"/>
              </p:cNvSpPr>
              <p:nvPr/>
            </p:nvSpPr>
            <p:spPr bwMode="auto">
              <a:xfrm>
                <a:off x="3684701" y="1691597"/>
                <a:ext cx="13292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latin typeface="Arial" panose="020B0604020202020204" pitchFamily="34" charset="0"/>
                  </a:rPr>
                  <a:t>Potential</a:t>
                </a:r>
              </a:p>
              <a:p>
                <a:r>
                  <a:rPr lang="en-US" altLang="en-US" sz="1400" dirty="0">
                    <a:latin typeface="Arial" panose="020B0604020202020204" pitchFamily="34" charset="0"/>
                  </a:rPr>
                  <a:t>Climatic range</a:t>
                </a:r>
              </a:p>
            </p:txBody>
          </p:sp>
        </p:grpSp>
        <p:sp>
          <p:nvSpPr>
            <p:cNvPr id="36" name="Rounded Rectangle 35">
              <a:extLst>
                <a:ext uri="{FF2B5EF4-FFF2-40B4-BE49-F238E27FC236}">
                  <a16:creationId xmlns:a16="http://schemas.microsoft.com/office/drawing/2014/main" id="{56BA59F8-8043-624C-BE94-401DFFAE76A3}"/>
                </a:ext>
              </a:extLst>
            </p:cNvPr>
            <p:cNvSpPr/>
            <p:nvPr/>
          </p:nvSpPr>
          <p:spPr>
            <a:xfrm>
              <a:off x="3216166" y="1234392"/>
              <a:ext cx="1797745" cy="98042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D9C87F9E-9179-854C-98E6-3A3D338D578C}"/>
              </a:ext>
            </a:extLst>
          </p:cNvPr>
          <p:cNvSpPr/>
          <p:nvPr/>
        </p:nvSpPr>
        <p:spPr>
          <a:xfrm>
            <a:off x="3448595" y="6550223"/>
            <a:ext cx="8743406" cy="307777"/>
          </a:xfrm>
          <a:prstGeom prst="rect">
            <a:avLst/>
          </a:prstGeom>
        </p:spPr>
        <p:txBody>
          <a:bodyPr wrap="square">
            <a:spAutoFit/>
          </a:bodyPr>
          <a:lstStyle/>
          <a:p>
            <a:pPr algn="r"/>
            <a:r>
              <a:rPr lang="en-US" altLang="en-US" sz="1400" dirty="0">
                <a:latin typeface="Arial" panose="020B0604020202020204" pitchFamily="34" charset="0"/>
                <a:cs typeface="Arial" panose="020B0604020202020204" pitchFamily="34" charset="0"/>
              </a:rPr>
              <a:t>Svenning &amp; </a:t>
            </a:r>
            <a:r>
              <a:rPr lang="en-US" altLang="en-US" sz="1400" dirty="0" err="1">
                <a:latin typeface="Arial" panose="020B0604020202020204" pitchFamily="34" charset="0"/>
                <a:cs typeface="Arial" panose="020B0604020202020204" pitchFamily="34" charset="0"/>
              </a:rPr>
              <a:t>Skov</a:t>
            </a:r>
            <a:r>
              <a:rPr lang="en-US" altLang="en-US" sz="1400" dirty="0">
                <a:latin typeface="Arial" panose="020B0604020202020204" pitchFamily="34" charset="0"/>
                <a:cs typeface="Arial" panose="020B0604020202020204" pitchFamily="34" charset="0"/>
              </a:rPr>
              <a:t> (2004) </a:t>
            </a:r>
            <a:r>
              <a:rPr lang="en-US" altLang="en-US" sz="1400" i="1" dirty="0">
                <a:latin typeface="Arial" panose="020B0604020202020204" pitchFamily="34" charset="0"/>
                <a:cs typeface="Arial" panose="020B0604020202020204" pitchFamily="34" charset="0"/>
              </a:rPr>
              <a:t>Ecology Letters.</a:t>
            </a:r>
            <a:r>
              <a:rPr lang="en-US" sz="1400" dirty="0">
                <a:latin typeface="Arial" panose="020B0604020202020204" pitchFamily="34" charset="0"/>
                <a:cs typeface="Arial" panose="020B0604020202020204" pitchFamily="34" charset="0"/>
              </a:rPr>
              <a:t> Limited filling of the potential range in European tree species</a:t>
            </a:r>
          </a:p>
        </p:txBody>
      </p:sp>
    </p:spTree>
    <p:extLst>
      <p:ext uri="{BB962C8B-B14F-4D97-AF65-F5344CB8AC3E}">
        <p14:creationId xmlns:p14="http://schemas.microsoft.com/office/powerpoint/2010/main" val="28846570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075" y="2105609"/>
            <a:ext cx="5433349" cy="1400383"/>
          </a:xfrm>
          <a:prstGeom prst="rect">
            <a:avLst/>
          </a:prstGeom>
          <a:noFill/>
        </p:spPr>
        <p:txBody>
          <a:bodyPr wrap="square" rtlCol="0">
            <a:spAutoFit/>
          </a:bodyPr>
          <a:lstStyle/>
          <a:p>
            <a:pPr marL="285750" indent="-285750">
              <a:spcAft>
                <a:spcPts val="600"/>
              </a:spcAft>
              <a:buFont typeface="Arial"/>
              <a:buChar char="•"/>
            </a:pPr>
            <a:r>
              <a:rPr lang="en-US" sz="2500" dirty="0">
                <a:solidFill>
                  <a:srgbClr val="004CFF"/>
                </a:solidFill>
                <a:latin typeface="Arial"/>
                <a:cs typeface="Arial"/>
              </a:rPr>
              <a:t>Accessible (movement)</a:t>
            </a:r>
          </a:p>
          <a:p>
            <a:pPr marL="285750" indent="-285750">
              <a:spcAft>
                <a:spcPts val="600"/>
              </a:spcAft>
              <a:buFont typeface="Arial"/>
              <a:buChar char="•"/>
            </a:pPr>
            <a:r>
              <a:rPr lang="en-US" sz="2500" dirty="0">
                <a:solidFill>
                  <a:srgbClr val="FF0000"/>
                </a:solidFill>
                <a:latin typeface="Arial"/>
                <a:cs typeface="Arial"/>
              </a:rPr>
              <a:t>Physiological tolerance (abiotic)</a:t>
            </a:r>
          </a:p>
          <a:p>
            <a:pPr marL="285750" indent="-285750">
              <a:spcAft>
                <a:spcPts val="600"/>
              </a:spcAft>
              <a:buFont typeface="Arial"/>
              <a:buChar char="•"/>
            </a:pPr>
            <a:r>
              <a:rPr lang="en-US" sz="2500" dirty="0">
                <a:solidFill>
                  <a:srgbClr val="00B050"/>
                </a:solidFill>
                <a:latin typeface="Arial"/>
                <a:cs typeface="Arial"/>
              </a:rPr>
              <a:t>Biotic interactions</a:t>
            </a:r>
          </a:p>
        </p:txBody>
      </p:sp>
      <p:sp>
        <p:nvSpPr>
          <p:cNvPr id="8" name="Title 1">
            <a:extLst>
              <a:ext uri="{FF2B5EF4-FFF2-40B4-BE49-F238E27FC236}">
                <a16:creationId xmlns:a16="http://schemas.microsoft.com/office/drawing/2014/main" id="{B4306407-5EF5-2241-982B-E737D4E50F73}"/>
              </a:ext>
            </a:extLst>
          </p:cNvPr>
          <p:cNvSpPr txBox="1">
            <a:spLocks/>
          </p:cNvSpPr>
          <p:nvPr/>
        </p:nvSpPr>
        <p:spPr>
          <a:xfrm>
            <a:off x="502276" y="385065"/>
            <a:ext cx="9708524"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r>
              <a:rPr lang="en-US" sz="4400" b="0" dirty="0">
                <a:solidFill>
                  <a:srgbClr val="000000"/>
                </a:solidFill>
              </a:rPr>
              <a:t>Who is where? </a:t>
            </a:r>
          </a:p>
          <a:p>
            <a:r>
              <a:rPr lang="en-US" sz="4400" i="1" dirty="0"/>
              <a:t>And why?</a:t>
            </a:r>
          </a:p>
        </p:txBody>
      </p:sp>
      <p:sp>
        <p:nvSpPr>
          <p:cNvPr id="3" name="Oval 2">
            <a:extLst>
              <a:ext uri="{FF2B5EF4-FFF2-40B4-BE49-F238E27FC236}">
                <a16:creationId xmlns:a16="http://schemas.microsoft.com/office/drawing/2014/main" id="{06DF637A-B82B-F445-9C90-D899A5454353}"/>
              </a:ext>
            </a:extLst>
          </p:cNvPr>
          <p:cNvSpPr/>
          <p:nvPr/>
        </p:nvSpPr>
        <p:spPr>
          <a:xfrm>
            <a:off x="6907898" y="628072"/>
            <a:ext cx="3552171" cy="3552171"/>
          </a:xfrm>
          <a:prstGeom prst="ellipse">
            <a:avLst/>
          </a:prstGeom>
          <a:solidFill>
            <a:srgbClr val="FF0000">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32DF44C-4E59-784B-8406-89F4DB6E55D4}"/>
              </a:ext>
            </a:extLst>
          </p:cNvPr>
          <p:cNvSpPr/>
          <p:nvPr/>
        </p:nvSpPr>
        <p:spPr>
          <a:xfrm>
            <a:off x="5635462" y="2646850"/>
            <a:ext cx="3552171" cy="3552171"/>
          </a:xfrm>
          <a:prstGeom prst="ellipse">
            <a:avLst/>
          </a:prstGeom>
          <a:solidFill>
            <a:srgbClr val="00B050">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A782C1E-F703-8C43-8114-6DE14D4F21A3}"/>
              </a:ext>
            </a:extLst>
          </p:cNvPr>
          <p:cNvSpPr/>
          <p:nvPr/>
        </p:nvSpPr>
        <p:spPr>
          <a:xfrm>
            <a:off x="8180333" y="2646850"/>
            <a:ext cx="3552171" cy="3552171"/>
          </a:xfrm>
          <a:prstGeom prst="ellipse">
            <a:avLst/>
          </a:prstGeom>
          <a:solidFill>
            <a:srgbClr val="004CFF">
              <a:alpha val="50000"/>
            </a:srgbClr>
          </a:solid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DB226B2-52FD-1448-A99A-4DCDBCD8B020}"/>
              </a:ext>
            </a:extLst>
          </p:cNvPr>
          <p:cNvSpPr txBox="1"/>
          <p:nvPr/>
        </p:nvSpPr>
        <p:spPr>
          <a:xfrm>
            <a:off x="8029862" y="908220"/>
            <a:ext cx="1271502" cy="477054"/>
          </a:xfrm>
          <a:prstGeom prst="rect">
            <a:avLst/>
          </a:prstGeom>
          <a:noFill/>
        </p:spPr>
        <p:txBody>
          <a:bodyPr wrap="none" rtlCol="0">
            <a:spAutoFit/>
          </a:bodyPr>
          <a:lstStyle/>
          <a:p>
            <a:r>
              <a:rPr lang="en-US" sz="2500" b="1" dirty="0">
                <a:latin typeface="Arial"/>
                <a:cs typeface="Arial"/>
              </a:rPr>
              <a:t>Abiotic</a:t>
            </a:r>
          </a:p>
        </p:txBody>
      </p:sp>
      <p:sp>
        <p:nvSpPr>
          <p:cNvPr id="11" name="TextBox 10">
            <a:extLst>
              <a:ext uri="{FF2B5EF4-FFF2-40B4-BE49-F238E27FC236}">
                <a16:creationId xmlns:a16="http://schemas.microsoft.com/office/drawing/2014/main" id="{17E832F5-6A85-7C4E-9793-4E913671BBB4}"/>
              </a:ext>
            </a:extLst>
          </p:cNvPr>
          <p:cNvSpPr txBox="1"/>
          <p:nvPr/>
        </p:nvSpPr>
        <p:spPr>
          <a:xfrm>
            <a:off x="5781160" y="4397330"/>
            <a:ext cx="1075936" cy="477054"/>
          </a:xfrm>
          <a:prstGeom prst="rect">
            <a:avLst/>
          </a:prstGeom>
          <a:noFill/>
        </p:spPr>
        <p:txBody>
          <a:bodyPr wrap="none" rtlCol="0">
            <a:spAutoFit/>
          </a:bodyPr>
          <a:lstStyle/>
          <a:p>
            <a:r>
              <a:rPr lang="en-US" sz="2500" b="1" dirty="0">
                <a:latin typeface="Arial"/>
                <a:cs typeface="Arial"/>
              </a:rPr>
              <a:t>Biotic</a:t>
            </a:r>
          </a:p>
        </p:txBody>
      </p:sp>
      <p:sp>
        <p:nvSpPr>
          <p:cNvPr id="12" name="TextBox 11">
            <a:extLst>
              <a:ext uri="{FF2B5EF4-FFF2-40B4-BE49-F238E27FC236}">
                <a16:creationId xmlns:a16="http://schemas.microsoft.com/office/drawing/2014/main" id="{E1D6282A-6CCC-F246-8754-F95EB892EC20}"/>
              </a:ext>
            </a:extLst>
          </p:cNvPr>
          <p:cNvSpPr txBox="1"/>
          <p:nvPr/>
        </p:nvSpPr>
        <p:spPr>
          <a:xfrm>
            <a:off x="9883190" y="4402787"/>
            <a:ext cx="1770036" cy="477054"/>
          </a:xfrm>
          <a:prstGeom prst="rect">
            <a:avLst/>
          </a:prstGeom>
          <a:noFill/>
        </p:spPr>
        <p:txBody>
          <a:bodyPr wrap="none" rtlCol="0">
            <a:spAutoFit/>
          </a:bodyPr>
          <a:lstStyle/>
          <a:p>
            <a:r>
              <a:rPr lang="en-US" sz="2500" b="1" dirty="0">
                <a:latin typeface="Arial"/>
                <a:cs typeface="Arial"/>
              </a:rPr>
              <a:t>Movement</a:t>
            </a:r>
          </a:p>
        </p:txBody>
      </p:sp>
      <p:sp>
        <p:nvSpPr>
          <p:cNvPr id="16" name="Rectangle 15">
            <a:extLst>
              <a:ext uri="{FF2B5EF4-FFF2-40B4-BE49-F238E27FC236}">
                <a16:creationId xmlns:a16="http://schemas.microsoft.com/office/drawing/2014/main" id="{E4C7EB72-165E-2B42-96F2-EE5BA24D6BCE}"/>
              </a:ext>
            </a:extLst>
          </p:cNvPr>
          <p:cNvSpPr/>
          <p:nvPr/>
        </p:nvSpPr>
        <p:spPr>
          <a:xfrm>
            <a:off x="5323562" y="265133"/>
            <a:ext cx="6640883" cy="6511448"/>
          </a:xfrm>
          <a:prstGeom prst="rect">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chemeClr val="tx1"/>
              </a:solidFill>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51FBE020-BAD2-0F4A-BA55-35404883F83B}"/>
              </a:ext>
            </a:extLst>
          </p:cNvPr>
          <p:cNvSpPr/>
          <p:nvPr/>
        </p:nvSpPr>
        <p:spPr>
          <a:xfrm>
            <a:off x="6939961" y="2642262"/>
            <a:ext cx="2251710" cy="1516326"/>
          </a:xfrm>
          <a:custGeom>
            <a:avLst/>
            <a:gdLst>
              <a:gd name="connsiteX0" fmla="*/ 5715 w 2251710"/>
              <a:gd name="connsiteY0" fmla="*/ 51793 h 1516326"/>
              <a:gd name="connsiteX1" fmla="*/ 194310 w 2251710"/>
              <a:gd name="connsiteY1" fmla="*/ 17503 h 1516326"/>
              <a:gd name="connsiteX2" fmla="*/ 297180 w 2251710"/>
              <a:gd name="connsiteY2" fmla="*/ 6073 h 1516326"/>
              <a:gd name="connsiteX3" fmla="*/ 360045 w 2251710"/>
              <a:gd name="connsiteY3" fmla="*/ 6073 h 1516326"/>
              <a:gd name="connsiteX4" fmla="*/ 605790 w 2251710"/>
              <a:gd name="connsiteY4" fmla="*/ 6073 h 1516326"/>
              <a:gd name="connsiteX5" fmla="*/ 628650 w 2251710"/>
              <a:gd name="connsiteY5" fmla="*/ 11788 h 1516326"/>
              <a:gd name="connsiteX6" fmla="*/ 697230 w 2251710"/>
              <a:gd name="connsiteY6" fmla="*/ 17503 h 1516326"/>
              <a:gd name="connsiteX7" fmla="*/ 725805 w 2251710"/>
              <a:gd name="connsiteY7" fmla="*/ 23218 h 1516326"/>
              <a:gd name="connsiteX8" fmla="*/ 771525 w 2251710"/>
              <a:gd name="connsiteY8" fmla="*/ 34648 h 1516326"/>
              <a:gd name="connsiteX9" fmla="*/ 840105 w 2251710"/>
              <a:gd name="connsiteY9" fmla="*/ 40363 h 1516326"/>
              <a:gd name="connsiteX10" fmla="*/ 857250 w 2251710"/>
              <a:gd name="connsiteY10" fmla="*/ 46078 h 1516326"/>
              <a:gd name="connsiteX11" fmla="*/ 902970 w 2251710"/>
              <a:gd name="connsiteY11" fmla="*/ 57508 h 1516326"/>
              <a:gd name="connsiteX12" fmla="*/ 920115 w 2251710"/>
              <a:gd name="connsiteY12" fmla="*/ 68938 h 1516326"/>
              <a:gd name="connsiteX13" fmla="*/ 965835 w 2251710"/>
              <a:gd name="connsiteY13" fmla="*/ 80368 h 1516326"/>
              <a:gd name="connsiteX14" fmla="*/ 1011555 w 2251710"/>
              <a:gd name="connsiteY14" fmla="*/ 91798 h 1516326"/>
              <a:gd name="connsiteX15" fmla="*/ 1034415 w 2251710"/>
              <a:gd name="connsiteY15" fmla="*/ 97513 h 1516326"/>
              <a:gd name="connsiteX16" fmla="*/ 1051560 w 2251710"/>
              <a:gd name="connsiteY16" fmla="*/ 103228 h 1516326"/>
              <a:gd name="connsiteX17" fmla="*/ 1085850 w 2251710"/>
              <a:gd name="connsiteY17" fmla="*/ 126088 h 1516326"/>
              <a:gd name="connsiteX18" fmla="*/ 1125855 w 2251710"/>
              <a:gd name="connsiteY18" fmla="*/ 131803 h 1516326"/>
              <a:gd name="connsiteX19" fmla="*/ 1143000 w 2251710"/>
              <a:gd name="connsiteY19" fmla="*/ 137518 h 1516326"/>
              <a:gd name="connsiteX20" fmla="*/ 1183005 w 2251710"/>
              <a:gd name="connsiteY20" fmla="*/ 148948 h 1516326"/>
              <a:gd name="connsiteX21" fmla="*/ 1223010 w 2251710"/>
              <a:gd name="connsiteY21" fmla="*/ 171808 h 1516326"/>
              <a:gd name="connsiteX22" fmla="*/ 1240155 w 2251710"/>
              <a:gd name="connsiteY22" fmla="*/ 177523 h 1516326"/>
              <a:gd name="connsiteX23" fmla="*/ 1257300 w 2251710"/>
              <a:gd name="connsiteY23" fmla="*/ 188953 h 1516326"/>
              <a:gd name="connsiteX24" fmla="*/ 1291590 w 2251710"/>
              <a:gd name="connsiteY24" fmla="*/ 194668 h 1516326"/>
              <a:gd name="connsiteX25" fmla="*/ 1331595 w 2251710"/>
              <a:gd name="connsiteY25" fmla="*/ 217528 h 1516326"/>
              <a:gd name="connsiteX26" fmla="*/ 1354455 w 2251710"/>
              <a:gd name="connsiteY26" fmla="*/ 228958 h 1516326"/>
              <a:gd name="connsiteX27" fmla="*/ 1371600 w 2251710"/>
              <a:gd name="connsiteY27" fmla="*/ 240388 h 1516326"/>
              <a:gd name="connsiteX28" fmla="*/ 1388745 w 2251710"/>
              <a:gd name="connsiteY28" fmla="*/ 246103 h 1516326"/>
              <a:gd name="connsiteX29" fmla="*/ 1405890 w 2251710"/>
              <a:gd name="connsiteY29" fmla="*/ 257533 h 1516326"/>
              <a:gd name="connsiteX30" fmla="*/ 1440180 w 2251710"/>
              <a:gd name="connsiteY30" fmla="*/ 268963 h 1516326"/>
              <a:gd name="connsiteX31" fmla="*/ 1480185 w 2251710"/>
              <a:gd name="connsiteY31" fmla="*/ 297538 h 1516326"/>
              <a:gd name="connsiteX32" fmla="*/ 1514475 w 2251710"/>
              <a:gd name="connsiteY32" fmla="*/ 320398 h 1516326"/>
              <a:gd name="connsiteX33" fmla="*/ 1531620 w 2251710"/>
              <a:gd name="connsiteY33" fmla="*/ 331828 h 1516326"/>
              <a:gd name="connsiteX34" fmla="*/ 1548765 w 2251710"/>
              <a:gd name="connsiteY34" fmla="*/ 337543 h 1516326"/>
              <a:gd name="connsiteX35" fmla="*/ 1565910 w 2251710"/>
              <a:gd name="connsiteY35" fmla="*/ 354688 h 1516326"/>
              <a:gd name="connsiteX36" fmla="*/ 1588770 w 2251710"/>
              <a:gd name="connsiteY36" fmla="*/ 371833 h 1516326"/>
              <a:gd name="connsiteX37" fmla="*/ 1605915 w 2251710"/>
              <a:gd name="connsiteY37" fmla="*/ 383263 h 1516326"/>
              <a:gd name="connsiteX38" fmla="*/ 1623060 w 2251710"/>
              <a:gd name="connsiteY38" fmla="*/ 400408 h 1516326"/>
              <a:gd name="connsiteX39" fmla="*/ 1640205 w 2251710"/>
              <a:gd name="connsiteY39" fmla="*/ 411838 h 1516326"/>
              <a:gd name="connsiteX40" fmla="*/ 1657350 w 2251710"/>
              <a:gd name="connsiteY40" fmla="*/ 428983 h 1516326"/>
              <a:gd name="connsiteX41" fmla="*/ 1685925 w 2251710"/>
              <a:gd name="connsiteY41" fmla="*/ 468988 h 1516326"/>
              <a:gd name="connsiteX42" fmla="*/ 1703070 w 2251710"/>
              <a:gd name="connsiteY42" fmla="*/ 480418 h 1516326"/>
              <a:gd name="connsiteX43" fmla="*/ 1731645 w 2251710"/>
              <a:gd name="connsiteY43" fmla="*/ 514708 h 1516326"/>
              <a:gd name="connsiteX44" fmla="*/ 1754505 w 2251710"/>
              <a:gd name="connsiteY44" fmla="*/ 531853 h 1516326"/>
              <a:gd name="connsiteX45" fmla="*/ 1788795 w 2251710"/>
              <a:gd name="connsiteY45" fmla="*/ 554713 h 1516326"/>
              <a:gd name="connsiteX46" fmla="*/ 1805940 w 2251710"/>
              <a:gd name="connsiteY46" fmla="*/ 577573 h 1516326"/>
              <a:gd name="connsiteX47" fmla="*/ 1817370 w 2251710"/>
              <a:gd name="connsiteY47" fmla="*/ 594718 h 1516326"/>
              <a:gd name="connsiteX48" fmla="*/ 1834515 w 2251710"/>
              <a:gd name="connsiteY48" fmla="*/ 606148 h 1516326"/>
              <a:gd name="connsiteX49" fmla="*/ 1868805 w 2251710"/>
              <a:gd name="connsiteY49" fmla="*/ 640438 h 1516326"/>
              <a:gd name="connsiteX50" fmla="*/ 1885950 w 2251710"/>
              <a:gd name="connsiteY50" fmla="*/ 657583 h 1516326"/>
              <a:gd name="connsiteX51" fmla="*/ 1903095 w 2251710"/>
              <a:gd name="connsiteY51" fmla="*/ 691873 h 1516326"/>
              <a:gd name="connsiteX52" fmla="*/ 1925955 w 2251710"/>
              <a:gd name="connsiteY52" fmla="*/ 726163 h 1516326"/>
              <a:gd name="connsiteX53" fmla="*/ 1943100 w 2251710"/>
              <a:gd name="connsiteY53" fmla="*/ 749023 h 1516326"/>
              <a:gd name="connsiteX54" fmla="*/ 1971675 w 2251710"/>
              <a:gd name="connsiteY54" fmla="*/ 783313 h 1516326"/>
              <a:gd name="connsiteX55" fmla="*/ 1983105 w 2251710"/>
              <a:gd name="connsiteY55" fmla="*/ 817603 h 1516326"/>
              <a:gd name="connsiteX56" fmla="*/ 2005965 w 2251710"/>
              <a:gd name="connsiteY56" fmla="*/ 863323 h 1516326"/>
              <a:gd name="connsiteX57" fmla="*/ 2011680 w 2251710"/>
              <a:gd name="connsiteY57" fmla="*/ 880468 h 1516326"/>
              <a:gd name="connsiteX58" fmla="*/ 2028825 w 2251710"/>
              <a:gd name="connsiteY58" fmla="*/ 903328 h 1516326"/>
              <a:gd name="connsiteX59" fmla="*/ 2040255 w 2251710"/>
              <a:gd name="connsiteY59" fmla="*/ 926188 h 1516326"/>
              <a:gd name="connsiteX60" fmla="*/ 2068830 w 2251710"/>
              <a:gd name="connsiteY60" fmla="*/ 960478 h 1516326"/>
              <a:gd name="connsiteX61" fmla="*/ 2080260 w 2251710"/>
              <a:gd name="connsiteY61" fmla="*/ 994768 h 1516326"/>
              <a:gd name="connsiteX62" fmla="*/ 2091690 w 2251710"/>
              <a:gd name="connsiteY62" fmla="*/ 1017628 h 1516326"/>
              <a:gd name="connsiteX63" fmla="*/ 2103120 w 2251710"/>
              <a:gd name="connsiteY63" fmla="*/ 1034773 h 1516326"/>
              <a:gd name="connsiteX64" fmla="*/ 2108835 w 2251710"/>
              <a:gd name="connsiteY64" fmla="*/ 1051918 h 1516326"/>
              <a:gd name="connsiteX65" fmla="*/ 2125980 w 2251710"/>
              <a:gd name="connsiteY65" fmla="*/ 1069063 h 1516326"/>
              <a:gd name="connsiteX66" fmla="*/ 2131695 w 2251710"/>
              <a:gd name="connsiteY66" fmla="*/ 1091923 h 1516326"/>
              <a:gd name="connsiteX67" fmla="*/ 2154555 w 2251710"/>
              <a:gd name="connsiteY67" fmla="*/ 1126213 h 1516326"/>
              <a:gd name="connsiteX68" fmla="*/ 2160270 w 2251710"/>
              <a:gd name="connsiteY68" fmla="*/ 1171933 h 1516326"/>
              <a:gd name="connsiteX69" fmla="*/ 2165985 w 2251710"/>
              <a:gd name="connsiteY69" fmla="*/ 1189078 h 1516326"/>
              <a:gd name="connsiteX70" fmla="*/ 2177415 w 2251710"/>
              <a:gd name="connsiteY70" fmla="*/ 1234798 h 1516326"/>
              <a:gd name="connsiteX71" fmla="*/ 2188845 w 2251710"/>
              <a:gd name="connsiteY71" fmla="*/ 1269088 h 1516326"/>
              <a:gd name="connsiteX72" fmla="*/ 2194560 w 2251710"/>
              <a:gd name="connsiteY72" fmla="*/ 1286233 h 1516326"/>
              <a:gd name="connsiteX73" fmla="*/ 2205990 w 2251710"/>
              <a:gd name="connsiteY73" fmla="*/ 1354813 h 1516326"/>
              <a:gd name="connsiteX74" fmla="*/ 2228850 w 2251710"/>
              <a:gd name="connsiteY74" fmla="*/ 1394818 h 1516326"/>
              <a:gd name="connsiteX75" fmla="*/ 2240280 w 2251710"/>
              <a:gd name="connsiteY75" fmla="*/ 1429108 h 1516326"/>
              <a:gd name="connsiteX76" fmla="*/ 2251710 w 2251710"/>
              <a:gd name="connsiteY76" fmla="*/ 1469113 h 1516326"/>
              <a:gd name="connsiteX77" fmla="*/ 2131695 w 2251710"/>
              <a:gd name="connsiteY77" fmla="*/ 1480543 h 1516326"/>
              <a:gd name="connsiteX78" fmla="*/ 2114550 w 2251710"/>
              <a:gd name="connsiteY78" fmla="*/ 1491973 h 1516326"/>
              <a:gd name="connsiteX79" fmla="*/ 2074545 w 2251710"/>
              <a:gd name="connsiteY79" fmla="*/ 1503403 h 1516326"/>
              <a:gd name="connsiteX80" fmla="*/ 1931670 w 2251710"/>
              <a:gd name="connsiteY80" fmla="*/ 1509118 h 1516326"/>
              <a:gd name="connsiteX81" fmla="*/ 1777365 w 2251710"/>
              <a:gd name="connsiteY81" fmla="*/ 1509118 h 1516326"/>
              <a:gd name="connsiteX82" fmla="*/ 1514475 w 2251710"/>
              <a:gd name="connsiteY82" fmla="*/ 1497688 h 1516326"/>
              <a:gd name="connsiteX83" fmla="*/ 1457325 w 2251710"/>
              <a:gd name="connsiteY83" fmla="*/ 1486258 h 1516326"/>
              <a:gd name="connsiteX84" fmla="*/ 1428750 w 2251710"/>
              <a:gd name="connsiteY84" fmla="*/ 1480543 h 1516326"/>
              <a:gd name="connsiteX85" fmla="*/ 1411605 w 2251710"/>
              <a:gd name="connsiteY85" fmla="*/ 1474828 h 1516326"/>
              <a:gd name="connsiteX86" fmla="*/ 1383030 w 2251710"/>
              <a:gd name="connsiteY86" fmla="*/ 1469113 h 1516326"/>
              <a:gd name="connsiteX87" fmla="*/ 1365885 w 2251710"/>
              <a:gd name="connsiteY87" fmla="*/ 1463398 h 1516326"/>
              <a:gd name="connsiteX88" fmla="*/ 1314450 w 2251710"/>
              <a:gd name="connsiteY88" fmla="*/ 1457683 h 1516326"/>
              <a:gd name="connsiteX89" fmla="*/ 1268730 w 2251710"/>
              <a:gd name="connsiteY89" fmla="*/ 1446253 h 1516326"/>
              <a:gd name="connsiteX90" fmla="*/ 1245870 w 2251710"/>
              <a:gd name="connsiteY90" fmla="*/ 1440538 h 1516326"/>
              <a:gd name="connsiteX91" fmla="*/ 1211580 w 2251710"/>
              <a:gd name="connsiteY91" fmla="*/ 1429108 h 1516326"/>
              <a:gd name="connsiteX92" fmla="*/ 1194435 w 2251710"/>
              <a:gd name="connsiteY92" fmla="*/ 1423393 h 1516326"/>
              <a:gd name="connsiteX93" fmla="*/ 1114425 w 2251710"/>
              <a:gd name="connsiteY93" fmla="*/ 1400533 h 1516326"/>
              <a:gd name="connsiteX94" fmla="*/ 1097280 w 2251710"/>
              <a:gd name="connsiteY94" fmla="*/ 1394818 h 1516326"/>
              <a:gd name="connsiteX95" fmla="*/ 1080135 w 2251710"/>
              <a:gd name="connsiteY95" fmla="*/ 1383388 h 1516326"/>
              <a:gd name="connsiteX96" fmla="*/ 1028700 w 2251710"/>
              <a:gd name="connsiteY96" fmla="*/ 1371958 h 1516326"/>
              <a:gd name="connsiteX97" fmla="*/ 982980 w 2251710"/>
              <a:gd name="connsiteY97" fmla="*/ 1349098 h 1516326"/>
              <a:gd name="connsiteX98" fmla="*/ 965835 w 2251710"/>
              <a:gd name="connsiteY98" fmla="*/ 1337668 h 1516326"/>
              <a:gd name="connsiteX99" fmla="*/ 931545 w 2251710"/>
              <a:gd name="connsiteY99" fmla="*/ 1326238 h 1516326"/>
              <a:gd name="connsiteX100" fmla="*/ 914400 w 2251710"/>
              <a:gd name="connsiteY100" fmla="*/ 1314808 h 1516326"/>
              <a:gd name="connsiteX101" fmla="*/ 851535 w 2251710"/>
              <a:gd name="connsiteY101" fmla="*/ 1286233 h 1516326"/>
              <a:gd name="connsiteX102" fmla="*/ 834390 w 2251710"/>
              <a:gd name="connsiteY102" fmla="*/ 1274803 h 1516326"/>
              <a:gd name="connsiteX103" fmla="*/ 800100 w 2251710"/>
              <a:gd name="connsiteY103" fmla="*/ 1263373 h 1516326"/>
              <a:gd name="connsiteX104" fmla="*/ 777240 w 2251710"/>
              <a:gd name="connsiteY104" fmla="*/ 1246228 h 1516326"/>
              <a:gd name="connsiteX105" fmla="*/ 720090 w 2251710"/>
              <a:gd name="connsiteY105" fmla="*/ 1211938 h 1516326"/>
              <a:gd name="connsiteX106" fmla="*/ 697230 w 2251710"/>
              <a:gd name="connsiteY106" fmla="*/ 1194793 h 1516326"/>
              <a:gd name="connsiteX107" fmla="*/ 674370 w 2251710"/>
              <a:gd name="connsiteY107" fmla="*/ 1183363 h 1516326"/>
              <a:gd name="connsiteX108" fmla="*/ 657225 w 2251710"/>
              <a:gd name="connsiteY108" fmla="*/ 1166218 h 1516326"/>
              <a:gd name="connsiteX109" fmla="*/ 640080 w 2251710"/>
              <a:gd name="connsiteY109" fmla="*/ 1154788 h 1516326"/>
              <a:gd name="connsiteX110" fmla="*/ 628650 w 2251710"/>
              <a:gd name="connsiteY110" fmla="*/ 1137643 h 1516326"/>
              <a:gd name="connsiteX111" fmla="*/ 611505 w 2251710"/>
              <a:gd name="connsiteY111" fmla="*/ 1131928 h 1516326"/>
              <a:gd name="connsiteX112" fmla="*/ 594360 w 2251710"/>
              <a:gd name="connsiteY112" fmla="*/ 1120498 h 1516326"/>
              <a:gd name="connsiteX113" fmla="*/ 554355 w 2251710"/>
              <a:gd name="connsiteY113" fmla="*/ 1080493 h 1516326"/>
              <a:gd name="connsiteX114" fmla="*/ 531495 w 2251710"/>
              <a:gd name="connsiteY114" fmla="*/ 1051918 h 1516326"/>
              <a:gd name="connsiteX115" fmla="*/ 514350 w 2251710"/>
              <a:gd name="connsiteY115" fmla="*/ 1040488 h 1516326"/>
              <a:gd name="connsiteX116" fmla="*/ 491490 w 2251710"/>
              <a:gd name="connsiteY116" fmla="*/ 1011913 h 1516326"/>
              <a:gd name="connsiteX117" fmla="*/ 474345 w 2251710"/>
              <a:gd name="connsiteY117" fmla="*/ 1000483 h 1516326"/>
              <a:gd name="connsiteX118" fmla="*/ 451485 w 2251710"/>
              <a:gd name="connsiteY118" fmla="*/ 983338 h 1516326"/>
              <a:gd name="connsiteX119" fmla="*/ 440055 w 2251710"/>
              <a:gd name="connsiteY119" fmla="*/ 966193 h 1516326"/>
              <a:gd name="connsiteX120" fmla="*/ 422910 w 2251710"/>
              <a:gd name="connsiteY120" fmla="*/ 954763 h 1516326"/>
              <a:gd name="connsiteX121" fmla="*/ 388620 w 2251710"/>
              <a:gd name="connsiteY121" fmla="*/ 920473 h 1516326"/>
              <a:gd name="connsiteX122" fmla="*/ 371475 w 2251710"/>
              <a:gd name="connsiteY122" fmla="*/ 903328 h 1516326"/>
              <a:gd name="connsiteX123" fmla="*/ 354330 w 2251710"/>
              <a:gd name="connsiteY123" fmla="*/ 869038 h 1516326"/>
              <a:gd name="connsiteX124" fmla="*/ 348615 w 2251710"/>
              <a:gd name="connsiteY124" fmla="*/ 851893 h 1516326"/>
              <a:gd name="connsiteX125" fmla="*/ 337185 w 2251710"/>
              <a:gd name="connsiteY125" fmla="*/ 834748 h 1516326"/>
              <a:gd name="connsiteX126" fmla="*/ 325755 w 2251710"/>
              <a:gd name="connsiteY126" fmla="*/ 811888 h 1516326"/>
              <a:gd name="connsiteX127" fmla="*/ 308610 w 2251710"/>
              <a:gd name="connsiteY127" fmla="*/ 794743 h 1516326"/>
              <a:gd name="connsiteX128" fmla="*/ 297180 w 2251710"/>
              <a:gd name="connsiteY128" fmla="*/ 771883 h 1516326"/>
              <a:gd name="connsiteX129" fmla="*/ 280035 w 2251710"/>
              <a:gd name="connsiteY129" fmla="*/ 749023 h 1516326"/>
              <a:gd name="connsiteX130" fmla="*/ 240030 w 2251710"/>
              <a:gd name="connsiteY130" fmla="*/ 697588 h 1516326"/>
              <a:gd name="connsiteX131" fmla="*/ 228600 w 2251710"/>
              <a:gd name="connsiteY131" fmla="*/ 663298 h 1516326"/>
              <a:gd name="connsiteX132" fmla="*/ 222885 w 2251710"/>
              <a:gd name="connsiteY132" fmla="*/ 646153 h 1516326"/>
              <a:gd name="connsiteX133" fmla="*/ 211455 w 2251710"/>
              <a:gd name="connsiteY133" fmla="*/ 629008 h 1516326"/>
              <a:gd name="connsiteX134" fmla="*/ 182880 w 2251710"/>
              <a:gd name="connsiteY134" fmla="*/ 577573 h 1516326"/>
              <a:gd name="connsiteX135" fmla="*/ 165735 w 2251710"/>
              <a:gd name="connsiteY135" fmla="*/ 554713 h 1516326"/>
              <a:gd name="connsiteX136" fmla="*/ 154305 w 2251710"/>
              <a:gd name="connsiteY136" fmla="*/ 531853 h 1516326"/>
              <a:gd name="connsiteX137" fmla="*/ 137160 w 2251710"/>
              <a:gd name="connsiteY137" fmla="*/ 508993 h 1516326"/>
              <a:gd name="connsiteX138" fmla="*/ 108585 w 2251710"/>
              <a:gd name="connsiteY138" fmla="*/ 474703 h 1516326"/>
              <a:gd name="connsiteX139" fmla="*/ 97155 w 2251710"/>
              <a:gd name="connsiteY139" fmla="*/ 440413 h 1516326"/>
              <a:gd name="connsiteX140" fmla="*/ 85725 w 2251710"/>
              <a:gd name="connsiteY140" fmla="*/ 388978 h 1516326"/>
              <a:gd name="connsiteX141" fmla="*/ 74295 w 2251710"/>
              <a:gd name="connsiteY141" fmla="*/ 343258 h 1516326"/>
              <a:gd name="connsiteX142" fmla="*/ 68580 w 2251710"/>
              <a:gd name="connsiteY142" fmla="*/ 326113 h 1516326"/>
              <a:gd name="connsiteX143" fmla="*/ 57150 w 2251710"/>
              <a:gd name="connsiteY143" fmla="*/ 308968 h 1516326"/>
              <a:gd name="connsiteX144" fmla="*/ 45720 w 2251710"/>
              <a:gd name="connsiteY144" fmla="*/ 268963 h 1516326"/>
              <a:gd name="connsiteX145" fmla="*/ 34290 w 2251710"/>
              <a:gd name="connsiteY145" fmla="*/ 251818 h 1516326"/>
              <a:gd name="connsiteX146" fmla="*/ 17145 w 2251710"/>
              <a:gd name="connsiteY146" fmla="*/ 217528 h 1516326"/>
              <a:gd name="connsiteX147" fmla="*/ 11430 w 2251710"/>
              <a:gd name="connsiteY147" fmla="*/ 171808 h 1516326"/>
              <a:gd name="connsiteX148" fmla="*/ 0 w 2251710"/>
              <a:gd name="connsiteY148" fmla="*/ 137518 h 1516326"/>
              <a:gd name="connsiteX149" fmla="*/ 5715 w 2251710"/>
              <a:gd name="connsiteY149" fmla="*/ 51793 h 15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251710" h="1516326">
                <a:moveTo>
                  <a:pt x="5715" y="51793"/>
                </a:moveTo>
                <a:lnTo>
                  <a:pt x="194310" y="17503"/>
                </a:lnTo>
                <a:lnTo>
                  <a:pt x="297180" y="6073"/>
                </a:lnTo>
                <a:lnTo>
                  <a:pt x="360045" y="6073"/>
                </a:lnTo>
                <a:cubicBezTo>
                  <a:pt x="480806" y="-636"/>
                  <a:pt x="469817" y="-3304"/>
                  <a:pt x="605790" y="6073"/>
                </a:cubicBezTo>
                <a:cubicBezTo>
                  <a:pt x="613626" y="6613"/>
                  <a:pt x="620856" y="10814"/>
                  <a:pt x="628650" y="11788"/>
                </a:cubicBezTo>
                <a:cubicBezTo>
                  <a:pt x="651412" y="14633"/>
                  <a:pt x="674370" y="15598"/>
                  <a:pt x="697230" y="17503"/>
                </a:cubicBezTo>
                <a:cubicBezTo>
                  <a:pt x="706755" y="19408"/>
                  <a:pt x="716381" y="20862"/>
                  <a:pt x="725805" y="23218"/>
                </a:cubicBezTo>
                <a:cubicBezTo>
                  <a:pt x="755456" y="30631"/>
                  <a:pt x="731736" y="29967"/>
                  <a:pt x="771525" y="34648"/>
                </a:cubicBezTo>
                <a:cubicBezTo>
                  <a:pt x="794307" y="37328"/>
                  <a:pt x="817245" y="38458"/>
                  <a:pt x="840105" y="40363"/>
                </a:cubicBezTo>
                <a:cubicBezTo>
                  <a:pt x="845820" y="42268"/>
                  <a:pt x="851438" y="44493"/>
                  <a:pt x="857250" y="46078"/>
                </a:cubicBezTo>
                <a:cubicBezTo>
                  <a:pt x="872406" y="50211"/>
                  <a:pt x="902970" y="57508"/>
                  <a:pt x="902970" y="57508"/>
                </a:cubicBezTo>
                <a:cubicBezTo>
                  <a:pt x="908685" y="61318"/>
                  <a:pt x="913972" y="65866"/>
                  <a:pt x="920115" y="68938"/>
                </a:cubicBezTo>
                <a:cubicBezTo>
                  <a:pt x="932601" y="75181"/>
                  <a:pt x="953724" y="77573"/>
                  <a:pt x="965835" y="80368"/>
                </a:cubicBezTo>
                <a:cubicBezTo>
                  <a:pt x="981142" y="83900"/>
                  <a:pt x="996315" y="87988"/>
                  <a:pt x="1011555" y="91798"/>
                </a:cubicBezTo>
                <a:cubicBezTo>
                  <a:pt x="1019175" y="93703"/>
                  <a:pt x="1026964" y="95029"/>
                  <a:pt x="1034415" y="97513"/>
                </a:cubicBezTo>
                <a:cubicBezTo>
                  <a:pt x="1040130" y="99418"/>
                  <a:pt x="1046294" y="100302"/>
                  <a:pt x="1051560" y="103228"/>
                </a:cubicBezTo>
                <a:cubicBezTo>
                  <a:pt x="1063568" y="109899"/>
                  <a:pt x="1072251" y="124145"/>
                  <a:pt x="1085850" y="126088"/>
                </a:cubicBezTo>
                <a:lnTo>
                  <a:pt x="1125855" y="131803"/>
                </a:lnTo>
                <a:cubicBezTo>
                  <a:pt x="1131570" y="133708"/>
                  <a:pt x="1137208" y="135863"/>
                  <a:pt x="1143000" y="137518"/>
                </a:cubicBezTo>
                <a:cubicBezTo>
                  <a:pt x="1157500" y="141661"/>
                  <a:pt x="1169302" y="143075"/>
                  <a:pt x="1183005" y="148948"/>
                </a:cubicBezTo>
                <a:cubicBezTo>
                  <a:pt x="1253140" y="179006"/>
                  <a:pt x="1165615" y="143110"/>
                  <a:pt x="1223010" y="171808"/>
                </a:cubicBezTo>
                <a:cubicBezTo>
                  <a:pt x="1228398" y="174502"/>
                  <a:pt x="1234767" y="174829"/>
                  <a:pt x="1240155" y="177523"/>
                </a:cubicBezTo>
                <a:cubicBezTo>
                  <a:pt x="1246298" y="180595"/>
                  <a:pt x="1250784" y="186781"/>
                  <a:pt x="1257300" y="188953"/>
                </a:cubicBezTo>
                <a:cubicBezTo>
                  <a:pt x="1268293" y="192617"/>
                  <a:pt x="1280160" y="192763"/>
                  <a:pt x="1291590" y="194668"/>
                </a:cubicBezTo>
                <a:cubicBezTo>
                  <a:pt x="1360671" y="229208"/>
                  <a:pt x="1275050" y="185217"/>
                  <a:pt x="1331595" y="217528"/>
                </a:cubicBezTo>
                <a:cubicBezTo>
                  <a:pt x="1338992" y="221755"/>
                  <a:pt x="1347058" y="224731"/>
                  <a:pt x="1354455" y="228958"/>
                </a:cubicBezTo>
                <a:cubicBezTo>
                  <a:pt x="1360419" y="232366"/>
                  <a:pt x="1365457" y="237316"/>
                  <a:pt x="1371600" y="240388"/>
                </a:cubicBezTo>
                <a:cubicBezTo>
                  <a:pt x="1376988" y="243082"/>
                  <a:pt x="1383357" y="243409"/>
                  <a:pt x="1388745" y="246103"/>
                </a:cubicBezTo>
                <a:cubicBezTo>
                  <a:pt x="1394888" y="249175"/>
                  <a:pt x="1399613" y="254743"/>
                  <a:pt x="1405890" y="257533"/>
                </a:cubicBezTo>
                <a:cubicBezTo>
                  <a:pt x="1416900" y="262426"/>
                  <a:pt x="1430155" y="262280"/>
                  <a:pt x="1440180" y="268963"/>
                </a:cubicBezTo>
                <a:cubicBezTo>
                  <a:pt x="1495921" y="306123"/>
                  <a:pt x="1409298" y="247917"/>
                  <a:pt x="1480185" y="297538"/>
                </a:cubicBezTo>
                <a:cubicBezTo>
                  <a:pt x="1491439" y="305416"/>
                  <a:pt x="1503045" y="312778"/>
                  <a:pt x="1514475" y="320398"/>
                </a:cubicBezTo>
                <a:cubicBezTo>
                  <a:pt x="1520190" y="324208"/>
                  <a:pt x="1525104" y="329656"/>
                  <a:pt x="1531620" y="331828"/>
                </a:cubicBezTo>
                <a:lnTo>
                  <a:pt x="1548765" y="337543"/>
                </a:lnTo>
                <a:cubicBezTo>
                  <a:pt x="1554480" y="343258"/>
                  <a:pt x="1559774" y="349428"/>
                  <a:pt x="1565910" y="354688"/>
                </a:cubicBezTo>
                <a:cubicBezTo>
                  <a:pt x="1573142" y="360887"/>
                  <a:pt x="1581019" y="366297"/>
                  <a:pt x="1588770" y="371833"/>
                </a:cubicBezTo>
                <a:cubicBezTo>
                  <a:pt x="1594359" y="375825"/>
                  <a:pt x="1600638" y="378866"/>
                  <a:pt x="1605915" y="383263"/>
                </a:cubicBezTo>
                <a:cubicBezTo>
                  <a:pt x="1612124" y="388437"/>
                  <a:pt x="1616851" y="395234"/>
                  <a:pt x="1623060" y="400408"/>
                </a:cubicBezTo>
                <a:cubicBezTo>
                  <a:pt x="1628337" y="404805"/>
                  <a:pt x="1634928" y="407441"/>
                  <a:pt x="1640205" y="411838"/>
                </a:cubicBezTo>
                <a:cubicBezTo>
                  <a:pt x="1646414" y="417012"/>
                  <a:pt x="1652176" y="422774"/>
                  <a:pt x="1657350" y="428983"/>
                </a:cubicBezTo>
                <a:cubicBezTo>
                  <a:pt x="1673575" y="448453"/>
                  <a:pt x="1665336" y="448399"/>
                  <a:pt x="1685925" y="468988"/>
                </a:cubicBezTo>
                <a:cubicBezTo>
                  <a:pt x="1690782" y="473845"/>
                  <a:pt x="1697793" y="476021"/>
                  <a:pt x="1703070" y="480418"/>
                </a:cubicBezTo>
                <a:cubicBezTo>
                  <a:pt x="1759245" y="527231"/>
                  <a:pt x="1686690" y="469753"/>
                  <a:pt x="1731645" y="514708"/>
                </a:cubicBezTo>
                <a:cubicBezTo>
                  <a:pt x="1738380" y="521443"/>
                  <a:pt x="1746702" y="526391"/>
                  <a:pt x="1754505" y="531853"/>
                </a:cubicBezTo>
                <a:cubicBezTo>
                  <a:pt x="1765759" y="539731"/>
                  <a:pt x="1780553" y="543723"/>
                  <a:pt x="1788795" y="554713"/>
                </a:cubicBezTo>
                <a:cubicBezTo>
                  <a:pt x="1794510" y="562333"/>
                  <a:pt x="1800404" y="569822"/>
                  <a:pt x="1805940" y="577573"/>
                </a:cubicBezTo>
                <a:cubicBezTo>
                  <a:pt x="1809932" y="583162"/>
                  <a:pt x="1812513" y="589861"/>
                  <a:pt x="1817370" y="594718"/>
                </a:cubicBezTo>
                <a:cubicBezTo>
                  <a:pt x="1822227" y="599575"/>
                  <a:pt x="1829381" y="601585"/>
                  <a:pt x="1834515" y="606148"/>
                </a:cubicBezTo>
                <a:cubicBezTo>
                  <a:pt x="1846596" y="616887"/>
                  <a:pt x="1857375" y="629008"/>
                  <a:pt x="1868805" y="640438"/>
                </a:cubicBezTo>
                <a:cubicBezTo>
                  <a:pt x="1874520" y="646153"/>
                  <a:pt x="1881467" y="650858"/>
                  <a:pt x="1885950" y="657583"/>
                </a:cubicBezTo>
                <a:cubicBezTo>
                  <a:pt x="1936692" y="733696"/>
                  <a:pt x="1863660" y="620890"/>
                  <a:pt x="1903095" y="691873"/>
                </a:cubicBezTo>
                <a:cubicBezTo>
                  <a:pt x="1909766" y="703881"/>
                  <a:pt x="1917713" y="715173"/>
                  <a:pt x="1925955" y="726163"/>
                </a:cubicBezTo>
                <a:cubicBezTo>
                  <a:pt x="1931670" y="733783"/>
                  <a:pt x="1936901" y="741791"/>
                  <a:pt x="1943100" y="749023"/>
                </a:cubicBezTo>
                <a:cubicBezTo>
                  <a:pt x="1955523" y="763517"/>
                  <a:pt x="1963902" y="765824"/>
                  <a:pt x="1971675" y="783313"/>
                </a:cubicBezTo>
                <a:cubicBezTo>
                  <a:pt x="1976568" y="794323"/>
                  <a:pt x="1977717" y="806827"/>
                  <a:pt x="1983105" y="817603"/>
                </a:cubicBezTo>
                <a:cubicBezTo>
                  <a:pt x="1990725" y="832843"/>
                  <a:pt x="2000577" y="847159"/>
                  <a:pt x="2005965" y="863323"/>
                </a:cubicBezTo>
                <a:cubicBezTo>
                  <a:pt x="2007870" y="869038"/>
                  <a:pt x="2008691" y="875238"/>
                  <a:pt x="2011680" y="880468"/>
                </a:cubicBezTo>
                <a:cubicBezTo>
                  <a:pt x="2016406" y="888738"/>
                  <a:pt x="2023777" y="895251"/>
                  <a:pt x="2028825" y="903328"/>
                </a:cubicBezTo>
                <a:cubicBezTo>
                  <a:pt x="2033340" y="910552"/>
                  <a:pt x="2035303" y="919255"/>
                  <a:pt x="2040255" y="926188"/>
                </a:cubicBezTo>
                <a:cubicBezTo>
                  <a:pt x="2056089" y="948355"/>
                  <a:pt x="2058159" y="936468"/>
                  <a:pt x="2068830" y="960478"/>
                </a:cubicBezTo>
                <a:cubicBezTo>
                  <a:pt x="2073723" y="971488"/>
                  <a:pt x="2074872" y="983992"/>
                  <a:pt x="2080260" y="994768"/>
                </a:cubicBezTo>
                <a:cubicBezTo>
                  <a:pt x="2084070" y="1002388"/>
                  <a:pt x="2087463" y="1010231"/>
                  <a:pt x="2091690" y="1017628"/>
                </a:cubicBezTo>
                <a:cubicBezTo>
                  <a:pt x="2095098" y="1023592"/>
                  <a:pt x="2100048" y="1028630"/>
                  <a:pt x="2103120" y="1034773"/>
                </a:cubicBezTo>
                <a:cubicBezTo>
                  <a:pt x="2105814" y="1040161"/>
                  <a:pt x="2105493" y="1046906"/>
                  <a:pt x="2108835" y="1051918"/>
                </a:cubicBezTo>
                <a:cubicBezTo>
                  <a:pt x="2113318" y="1058643"/>
                  <a:pt x="2120265" y="1063348"/>
                  <a:pt x="2125980" y="1069063"/>
                </a:cubicBezTo>
                <a:cubicBezTo>
                  <a:pt x="2127885" y="1076683"/>
                  <a:pt x="2128182" y="1084898"/>
                  <a:pt x="2131695" y="1091923"/>
                </a:cubicBezTo>
                <a:cubicBezTo>
                  <a:pt x="2137838" y="1104210"/>
                  <a:pt x="2154555" y="1126213"/>
                  <a:pt x="2154555" y="1126213"/>
                </a:cubicBezTo>
                <a:cubicBezTo>
                  <a:pt x="2156460" y="1141453"/>
                  <a:pt x="2157523" y="1156822"/>
                  <a:pt x="2160270" y="1171933"/>
                </a:cubicBezTo>
                <a:cubicBezTo>
                  <a:pt x="2161348" y="1177860"/>
                  <a:pt x="2164400" y="1183266"/>
                  <a:pt x="2165985" y="1189078"/>
                </a:cubicBezTo>
                <a:cubicBezTo>
                  <a:pt x="2170118" y="1204234"/>
                  <a:pt x="2172447" y="1219895"/>
                  <a:pt x="2177415" y="1234798"/>
                </a:cubicBezTo>
                <a:lnTo>
                  <a:pt x="2188845" y="1269088"/>
                </a:lnTo>
                <a:lnTo>
                  <a:pt x="2194560" y="1286233"/>
                </a:lnTo>
                <a:cubicBezTo>
                  <a:pt x="2196635" y="1302829"/>
                  <a:pt x="2198910" y="1335933"/>
                  <a:pt x="2205990" y="1354813"/>
                </a:cubicBezTo>
                <a:cubicBezTo>
                  <a:pt x="2233359" y="1427796"/>
                  <a:pt x="2202321" y="1335127"/>
                  <a:pt x="2228850" y="1394818"/>
                </a:cubicBezTo>
                <a:cubicBezTo>
                  <a:pt x="2233743" y="1405828"/>
                  <a:pt x="2236470" y="1417678"/>
                  <a:pt x="2240280" y="1429108"/>
                </a:cubicBezTo>
                <a:cubicBezTo>
                  <a:pt x="2248479" y="1453704"/>
                  <a:pt x="2244534" y="1440409"/>
                  <a:pt x="2251710" y="1469113"/>
                </a:cubicBezTo>
                <a:cubicBezTo>
                  <a:pt x="2193230" y="1488606"/>
                  <a:pt x="2290485" y="1457859"/>
                  <a:pt x="2131695" y="1480543"/>
                </a:cubicBezTo>
                <a:cubicBezTo>
                  <a:pt x="2124895" y="1481514"/>
                  <a:pt x="2120693" y="1488901"/>
                  <a:pt x="2114550" y="1491973"/>
                </a:cubicBezTo>
                <a:cubicBezTo>
                  <a:pt x="2108711" y="1494893"/>
                  <a:pt x="2078793" y="1503110"/>
                  <a:pt x="2074545" y="1503403"/>
                </a:cubicBezTo>
                <a:cubicBezTo>
                  <a:pt x="2026995" y="1506682"/>
                  <a:pt x="1979295" y="1507213"/>
                  <a:pt x="1931670" y="1509118"/>
                </a:cubicBezTo>
                <a:cubicBezTo>
                  <a:pt x="1858514" y="1521311"/>
                  <a:pt x="1906743" y="1515753"/>
                  <a:pt x="1777365" y="1509118"/>
                </a:cubicBezTo>
                <a:cubicBezTo>
                  <a:pt x="1578335" y="1498911"/>
                  <a:pt x="1775439" y="1507008"/>
                  <a:pt x="1514475" y="1497688"/>
                </a:cubicBezTo>
                <a:cubicBezTo>
                  <a:pt x="1447282" y="1486489"/>
                  <a:pt x="1508478" y="1497625"/>
                  <a:pt x="1457325" y="1486258"/>
                </a:cubicBezTo>
                <a:cubicBezTo>
                  <a:pt x="1447843" y="1484151"/>
                  <a:pt x="1438174" y="1482899"/>
                  <a:pt x="1428750" y="1480543"/>
                </a:cubicBezTo>
                <a:cubicBezTo>
                  <a:pt x="1422906" y="1479082"/>
                  <a:pt x="1417449" y="1476289"/>
                  <a:pt x="1411605" y="1474828"/>
                </a:cubicBezTo>
                <a:cubicBezTo>
                  <a:pt x="1402181" y="1472472"/>
                  <a:pt x="1392454" y="1471469"/>
                  <a:pt x="1383030" y="1469113"/>
                </a:cubicBezTo>
                <a:cubicBezTo>
                  <a:pt x="1377186" y="1467652"/>
                  <a:pt x="1371827" y="1464388"/>
                  <a:pt x="1365885" y="1463398"/>
                </a:cubicBezTo>
                <a:cubicBezTo>
                  <a:pt x="1348869" y="1460562"/>
                  <a:pt x="1331595" y="1459588"/>
                  <a:pt x="1314450" y="1457683"/>
                </a:cubicBezTo>
                <a:lnTo>
                  <a:pt x="1268730" y="1446253"/>
                </a:lnTo>
                <a:cubicBezTo>
                  <a:pt x="1261110" y="1444348"/>
                  <a:pt x="1253321" y="1443022"/>
                  <a:pt x="1245870" y="1440538"/>
                </a:cubicBezTo>
                <a:lnTo>
                  <a:pt x="1211580" y="1429108"/>
                </a:lnTo>
                <a:cubicBezTo>
                  <a:pt x="1205865" y="1427203"/>
                  <a:pt x="1200279" y="1424854"/>
                  <a:pt x="1194435" y="1423393"/>
                </a:cubicBezTo>
                <a:cubicBezTo>
                  <a:pt x="1137026" y="1409041"/>
                  <a:pt x="1163618" y="1416931"/>
                  <a:pt x="1114425" y="1400533"/>
                </a:cubicBezTo>
                <a:cubicBezTo>
                  <a:pt x="1108710" y="1398628"/>
                  <a:pt x="1102292" y="1398160"/>
                  <a:pt x="1097280" y="1394818"/>
                </a:cubicBezTo>
                <a:cubicBezTo>
                  <a:pt x="1091565" y="1391008"/>
                  <a:pt x="1086566" y="1385800"/>
                  <a:pt x="1080135" y="1383388"/>
                </a:cubicBezTo>
                <a:cubicBezTo>
                  <a:pt x="1051194" y="1372535"/>
                  <a:pt x="1055051" y="1382938"/>
                  <a:pt x="1028700" y="1371958"/>
                </a:cubicBezTo>
                <a:cubicBezTo>
                  <a:pt x="1012972" y="1365405"/>
                  <a:pt x="997157" y="1358549"/>
                  <a:pt x="982980" y="1349098"/>
                </a:cubicBezTo>
                <a:cubicBezTo>
                  <a:pt x="977265" y="1345288"/>
                  <a:pt x="972112" y="1340458"/>
                  <a:pt x="965835" y="1337668"/>
                </a:cubicBezTo>
                <a:cubicBezTo>
                  <a:pt x="954825" y="1332775"/>
                  <a:pt x="941570" y="1332921"/>
                  <a:pt x="931545" y="1326238"/>
                </a:cubicBezTo>
                <a:cubicBezTo>
                  <a:pt x="925830" y="1322428"/>
                  <a:pt x="920543" y="1317880"/>
                  <a:pt x="914400" y="1314808"/>
                </a:cubicBezTo>
                <a:cubicBezTo>
                  <a:pt x="865851" y="1290533"/>
                  <a:pt x="945748" y="1349042"/>
                  <a:pt x="851535" y="1286233"/>
                </a:cubicBezTo>
                <a:cubicBezTo>
                  <a:pt x="845820" y="1282423"/>
                  <a:pt x="840667" y="1277593"/>
                  <a:pt x="834390" y="1274803"/>
                </a:cubicBezTo>
                <a:cubicBezTo>
                  <a:pt x="823380" y="1269910"/>
                  <a:pt x="800100" y="1263373"/>
                  <a:pt x="800100" y="1263373"/>
                </a:cubicBezTo>
                <a:cubicBezTo>
                  <a:pt x="792480" y="1257658"/>
                  <a:pt x="785252" y="1251379"/>
                  <a:pt x="777240" y="1246228"/>
                </a:cubicBezTo>
                <a:cubicBezTo>
                  <a:pt x="758552" y="1234215"/>
                  <a:pt x="737863" y="1225268"/>
                  <a:pt x="720090" y="1211938"/>
                </a:cubicBezTo>
                <a:cubicBezTo>
                  <a:pt x="712470" y="1206223"/>
                  <a:pt x="705307" y="1199841"/>
                  <a:pt x="697230" y="1194793"/>
                </a:cubicBezTo>
                <a:cubicBezTo>
                  <a:pt x="690006" y="1190278"/>
                  <a:pt x="681303" y="1188315"/>
                  <a:pt x="674370" y="1183363"/>
                </a:cubicBezTo>
                <a:cubicBezTo>
                  <a:pt x="667793" y="1178665"/>
                  <a:pt x="663434" y="1171392"/>
                  <a:pt x="657225" y="1166218"/>
                </a:cubicBezTo>
                <a:cubicBezTo>
                  <a:pt x="651948" y="1161821"/>
                  <a:pt x="645795" y="1158598"/>
                  <a:pt x="640080" y="1154788"/>
                </a:cubicBezTo>
                <a:cubicBezTo>
                  <a:pt x="636270" y="1149073"/>
                  <a:pt x="634013" y="1141934"/>
                  <a:pt x="628650" y="1137643"/>
                </a:cubicBezTo>
                <a:cubicBezTo>
                  <a:pt x="623946" y="1133880"/>
                  <a:pt x="616893" y="1134622"/>
                  <a:pt x="611505" y="1131928"/>
                </a:cubicBezTo>
                <a:cubicBezTo>
                  <a:pt x="605362" y="1128856"/>
                  <a:pt x="599465" y="1125093"/>
                  <a:pt x="594360" y="1120498"/>
                </a:cubicBezTo>
                <a:cubicBezTo>
                  <a:pt x="580343" y="1107882"/>
                  <a:pt x="566136" y="1095219"/>
                  <a:pt x="554355" y="1080493"/>
                </a:cubicBezTo>
                <a:cubicBezTo>
                  <a:pt x="546735" y="1070968"/>
                  <a:pt x="540120" y="1060543"/>
                  <a:pt x="531495" y="1051918"/>
                </a:cubicBezTo>
                <a:cubicBezTo>
                  <a:pt x="526638" y="1047061"/>
                  <a:pt x="519207" y="1045345"/>
                  <a:pt x="514350" y="1040488"/>
                </a:cubicBezTo>
                <a:cubicBezTo>
                  <a:pt x="505725" y="1031863"/>
                  <a:pt x="500115" y="1020538"/>
                  <a:pt x="491490" y="1011913"/>
                </a:cubicBezTo>
                <a:cubicBezTo>
                  <a:pt x="486633" y="1007056"/>
                  <a:pt x="479934" y="1004475"/>
                  <a:pt x="474345" y="1000483"/>
                </a:cubicBezTo>
                <a:cubicBezTo>
                  <a:pt x="466594" y="994947"/>
                  <a:pt x="458220" y="990073"/>
                  <a:pt x="451485" y="983338"/>
                </a:cubicBezTo>
                <a:cubicBezTo>
                  <a:pt x="446628" y="978481"/>
                  <a:pt x="444912" y="971050"/>
                  <a:pt x="440055" y="966193"/>
                </a:cubicBezTo>
                <a:cubicBezTo>
                  <a:pt x="435198" y="961336"/>
                  <a:pt x="428044" y="959326"/>
                  <a:pt x="422910" y="954763"/>
                </a:cubicBezTo>
                <a:cubicBezTo>
                  <a:pt x="410829" y="944024"/>
                  <a:pt x="400050" y="931903"/>
                  <a:pt x="388620" y="920473"/>
                </a:cubicBezTo>
                <a:lnTo>
                  <a:pt x="371475" y="903328"/>
                </a:lnTo>
                <a:cubicBezTo>
                  <a:pt x="357110" y="860234"/>
                  <a:pt x="376487" y="913353"/>
                  <a:pt x="354330" y="869038"/>
                </a:cubicBezTo>
                <a:cubicBezTo>
                  <a:pt x="351636" y="863650"/>
                  <a:pt x="351309" y="857281"/>
                  <a:pt x="348615" y="851893"/>
                </a:cubicBezTo>
                <a:cubicBezTo>
                  <a:pt x="345543" y="845750"/>
                  <a:pt x="340593" y="840712"/>
                  <a:pt x="337185" y="834748"/>
                </a:cubicBezTo>
                <a:cubicBezTo>
                  <a:pt x="332958" y="827351"/>
                  <a:pt x="330707" y="818821"/>
                  <a:pt x="325755" y="811888"/>
                </a:cubicBezTo>
                <a:cubicBezTo>
                  <a:pt x="321057" y="805311"/>
                  <a:pt x="313308" y="801320"/>
                  <a:pt x="308610" y="794743"/>
                </a:cubicBezTo>
                <a:cubicBezTo>
                  <a:pt x="303658" y="787810"/>
                  <a:pt x="301695" y="779107"/>
                  <a:pt x="297180" y="771883"/>
                </a:cubicBezTo>
                <a:cubicBezTo>
                  <a:pt x="292132" y="763806"/>
                  <a:pt x="286234" y="756255"/>
                  <a:pt x="280035" y="749023"/>
                </a:cubicBezTo>
                <a:cubicBezTo>
                  <a:pt x="263897" y="730195"/>
                  <a:pt x="249152" y="724953"/>
                  <a:pt x="240030" y="697588"/>
                </a:cubicBezTo>
                <a:lnTo>
                  <a:pt x="228600" y="663298"/>
                </a:lnTo>
                <a:cubicBezTo>
                  <a:pt x="226695" y="657583"/>
                  <a:pt x="226227" y="651165"/>
                  <a:pt x="222885" y="646153"/>
                </a:cubicBezTo>
                <a:cubicBezTo>
                  <a:pt x="219075" y="640438"/>
                  <a:pt x="214863" y="634972"/>
                  <a:pt x="211455" y="629008"/>
                </a:cubicBezTo>
                <a:cubicBezTo>
                  <a:pt x="189667" y="590880"/>
                  <a:pt x="211436" y="620407"/>
                  <a:pt x="182880" y="577573"/>
                </a:cubicBezTo>
                <a:cubicBezTo>
                  <a:pt x="177596" y="569648"/>
                  <a:pt x="170783" y="562790"/>
                  <a:pt x="165735" y="554713"/>
                </a:cubicBezTo>
                <a:cubicBezTo>
                  <a:pt x="161220" y="547489"/>
                  <a:pt x="158820" y="539077"/>
                  <a:pt x="154305" y="531853"/>
                </a:cubicBezTo>
                <a:cubicBezTo>
                  <a:pt x="149257" y="523776"/>
                  <a:pt x="142696" y="516744"/>
                  <a:pt x="137160" y="508993"/>
                </a:cubicBezTo>
                <a:cubicBezTo>
                  <a:pt x="117268" y="481145"/>
                  <a:pt x="135268" y="501386"/>
                  <a:pt x="108585" y="474703"/>
                </a:cubicBezTo>
                <a:cubicBezTo>
                  <a:pt x="104775" y="463273"/>
                  <a:pt x="99136" y="452297"/>
                  <a:pt x="97155" y="440413"/>
                </a:cubicBezTo>
                <a:cubicBezTo>
                  <a:pt x="85295" y="369253"/>
                  <a:pt x="97784" y="433195"/>
                  <a:pt x="85725" y="388978"/>
                </a:cubicBezTo>
                <a:cubicBezTo>
                  <a:pt x="81592" y="373822"/>
                  <a:pt x="79263" y="358161"/>
                  <a:pt x="74295" y="343258"/>
                </a:cubicBezTo>
                <a:cubicBezTo>
                  <a:pt x="72390" y="337543"/>
                  <a:pt x="71274" y="331501"/>
                  <a:pt x="68580" y="326113"/>
                </a:cubicBezTo>
                <a:cubicBezTo>
                  <a:pt x="65508" y="319970"/>
                  <a:pt x="60222" y="315111"/>
                  <a:pt x="57150" y="308968"/>
                </a:cubicBezTo>
                <a:cubicBezTo>
                  <a:pt x="46029" y="286725"/>
                  <a:pt x="56707" y="294598"/>
                  <a:pt x="45720" y="268963"/>
                </a:cubicBezTo>
                <a:cubicBezTo>
                  <a:pt x="43014" y="262650"/>
                  <a:pt x="37362" y="257961"/>
                  <a:pt x="34290" y="251818"/>
                </a:cubicBezTo>
                <a:cubicBezTo>
                  <a:pt x="10629" y="204496"/>
                  <a:pt x="49902" y="266663"/>
                  <a:pt x="17145" y="217528"/>
                </a:cubicBezTo>
                <a:cubicBezTo>
                  <a:pt x="15240" y="202288"/>
                  <a:pt x="14648" y="186826"/>
                  <a:pt x="11430" y="171808"/>
                </a:cubicBezTo>
                <a:cubicBezTo>
                  <a:pt x="8906" y="160027"/>
                  <a:pt x="0" y="149566"/>
                  <a:pt x="0" y="137518"/>
                </a:cubicBezTo>
                <a:lnTo>
                  <a:pt x="5715" y="51793"/>
                </a:lnTo>
                <a:close/>
              </a:path>
            </a:pathLst>
          </a:custGeom>
          <a:pattFill prst="lgCheck">
            <a:fgClr>
              <a:schemeClr val="tx1"/>
            </a:fgClr>
            <a:bgClr>
              <a:srgbClr val="FFC000"/>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FF24E572-C77A-3440-951C-09A304CD6E11}"/>
              </a:ext>
            </a:extLst>
          </p:cNvPr>
          <p:cNvSpPr/>
          <p:nvPr/>
        </p:nvSpPr>
        <p:spPr>
          <a:xfrm>
            <a:off x="8207701" y="3227369"/>
            <a:ext cx="952563" cy="948059"/>
          </a:xfrm>
          <a:custGeom>
            <a:avLst/>
            <a:gdLst>
              <a:gd name="connsiteX0" fmla="*/ 0 w 952563"/>
              <a:gd name="connsiteY0" fmla="*/ 875131 h 948059"/>
              <a:gd name="connsiteX1" fmla="*/ 0 w 952563"/>
              <a:gd name="connsiteY1" fmla="*/ 875131 h 948059"/>
              <a:gd name="connsiteX2" fmla="*/ 5610 w 952563"/>
              <a:gd name="connsiteY2" fmla="*/ 802204 h 948059"/>
              <a:gd name="connsiteX3" fmla="*/ 16830 w 952563"/>
              <a:gd name="connsiteY3" fmla="*/ 757325 h 948059"/>
              <a:gd name="connsiteX4" fmla="*/ 22440 w 952563"/>
              <a:gd name="connsiteY4" fmla="*/ 723666 h 948059"/>
              <a:gd name="connsiteX5" fmla="*/ 33659 w 952563"/>
              <a:gd name="connsiteY5" fmla="*/ 690007 h 948059"/>
              <a:gd name="connsiteX6" fmla="*/ 50489 w 952563"/>
              <a:gd name="connsiteY6" fmla="*/ 639519 h 948059"/>
              <a:gd name="connsiteX7" fmla="*/ 67318 w 952563"/>
              <a:gd name="connsiteY7" fmla="*/ 589031 h 948059"/>
              <a:gd name="connsiteX8" fmla="*/ 72928 w 952563"/>
              <a:gd name="connsiteY8" fmla="*/ 572201 h 948059"/>
              <a:gd name="connsiteX9" fmla="*/ 84148 w 952563"/>
              <a:gd name="connsiteY9" fmla="*/ 555372 h 948059"/>
              <a:gd name="connsiteX10" fmla="*/ 100977 w 952563"/>
              <a:gd name="connsiteY10" fmla="*/ 521713 h 948059"/>
              <a:gd name="connsiteX11" fmla="*/ 117807 w 952563"/>
              <a:gd name="connsiteY11" fmla="*/ 488054 h 948059"/>
              <a:gd name="connsiteX12" fmla="*/ 129026 w 952563"/>
              <a:gd name="connsiteY12" fmla="*/ 454395 h 948059"/>
              <a:gd name="connsiteX13" fmla="*/ 134636 w 952563"/>
              <a:gd name="connsiteY13" fmla="*/ 437566 h 948059"/>
              <a:gd name="connsiteX14" fmla="*/ 145856 w 952563"/>
              <a:gd name="connsiteY14" fmla="*/ 420736 h 948059"/>
              <a:gd name="connsiteX15" fmla="*/ 162685 w 952563"/>
              <a:gd name="connsiteY15" fmla="*/ 370248 h 948059"/>
              <a:gd name="connsiteX16" fmla="*/ 168295 w 952563"/>
              <a:gd name="connsiteY16" fmla="*/ 353418 h 948059"/>
              <a:gd name="connsiteX17" fmla="*/ 179514 w 952563"/>
              <a:gd name="connsiteY17" fmla="*/ 336589 h 948059"/>
              <a:gd name="connsiteX18" fmla="*/ 185124 w 952563"/>
              <a:gd name="connsiteY18" fmla="*/ 319759 h 948059"/>
              <a:gd name="connsiteX19" fmla="*/ 207564 w 952563"/>
              <a:gd name="connsiteY19" fmla="*/ 286101 h 948059"/>
              <a:gd name="connsiteX20" fmla="*/ 241222 w 952563"/>
              <a:gd name="connsiteY20" fmla="*/ 230002 h 948059"/>
              <a:gd name="connsiteX21" fmla="*/ 274881 w 952563"/>
              <a:gd name="connsiteY21" fmla="*/ 179514 h 948059"/>
              <a:gd name="connsiteX22" fmla="*/ 286101 w 952563"/>
              <a:gd name="connsiteY22" fmla="*/ 162685 h 948059"/>
              <a:gd name="connsiteX23" fmla="*/ 297321 w 952563"/>
              <a:gd name="connsiteY23" fmla="*/ 145855 h 948059"/>
              <a:gd name="connsiteX24" fmla="*/ 302930 w 952563"/>
              <a:gd name="connsiteY24" fmla="*/ 129026 h 948059"/>
              <a:gd name="connsiteX25" fmla="*/ 370248 w 952563"/>
              <a:gd name="connsiteY25" fmla="*/ 72928 h 948059"/>
              <a:gd name="connsiteX26" fmla="*/ 387078 w 952563"/>
              <a:gd name="connsiteY26" fmla="*/ 67318 h 948059"/>
              <a:gd name="connsiteX27" fmla="*/ 415127 w 952563"/>
              <a:gd name="connsiteY27" fmla="*/ 39269 h 948059"/>
              <a:gd name="connsiteX28" fmla="*/ 431956 w 952563"/>
              <a:gd name="connsiteY28" fmla="*/ 22439 h 948059"/>
              <a:gd name="connsiteX29" fmla="*/ 443176 w 952563"/>
              <a:gd name="connsiteY29" fmla="*/ 5610 h 948059"/>
              <a:gd name="connsiteX30" fmla="*/ 460005 w 952563"/>
              <a:gd name="connsiteY30" fmla="*/ 0 h 948059"/>
              <a:gd name="connsiteX31" fmla="*/ 476835 w 952563"/>
              <a:gd name="connsiteY31" fmla="*/ 16829 h 948059"/>
              <a:gd name="connsiteX32" fmla="*/ 493664 w 952563"/>
              <a:gd name="connsiteY32" fmla="*/ 22439 h 948059"/>
              <a:gd name="connsiteX33" fmla="*/ 521713 w 952563"/>
              <a:gd name="connsiteY33" fmla="*/ 44878 h 948059"/>
              <a:gd name="connsiteX34" fmla="*/ 527323 w 952563"/>
              <a:gd name="connsiteY34" fmla="*/ 61708 h 948059"/>
              <a:gd name="connsiteX35" fmla="*/ 577811 w 952563"/>
              <a:gd name="connsiteY35" fmla="*/ 112196 h 948059"/>
              <a:gd name="connsiteX36" fmla="*/ 594641 w 952563"/>
              <a:gd name="connsiteY36" fmla="*/ 129026 h 948059"/>
              <a:gd name="connsiteX37" fmla="*/ 617080 w 952563"/>
              <a:gd name="connsiteY37" fmla="*/ 162685 h 948059"/>
              <a:gd name="connsiteX38" fmla="*/ 628300 w 952563"/>
              <a:gd name="connsiteY38" fmla="*/ 201953 h 948059"/>
              <a:gd name="connsiteX39" fmla="*/ 667568 w 952563"/>
              <a:gd name="connsiteY39" fmla="*/ 258051 h 948059"/>
              <a:gd name="connsiteX40" fmla="*/ 684398 w 952563"/>
              <a:gd name="connsiteY40" fmla="*/ 291710 h 948059"/>
              <a:gd name="connsiteX41" fmla="*/ 701227 w 952563"/>
              <a:gd name="connsiteY41" fmla="*/ 308540 h 948059"/>
              <a:gd name="connsiteX42" fmla="*/ 723667 w 952563"/>
              <a:gd name="connsiteY42" fmla="*/ 342199 h 948059"/>
              <a:gd name="connsiteX43" fmla="*/ 746106 w 952563"/>
              <a:gd name="connsiteY43" fmla="*/ 375858 h 948059"/>
              <a:gd name="connsiteX44" fmla="*/ 757326 w 952563"/>
              <a:gd name="connsiteY44" fmla="*/ 409516 h 948059"/>
              <a:gd name="connsiteX45" fmla="*/ 768545 w 952563"/>
              <a:gd name="connsiteY45" fmla="*/ 426346 h 948059"/>
              <a:gd name="connsiteX46" fmla="*/ 790984 w 952563"/>
              <a:gd name="connsiteY46" fmla="*/ 471224 h 948059"/>
              <a:gd name="connsiteX47" fmla="*/ 819033 w 952563"/>
              <a:gd name="connsiteY47" fmla="*/ 504883 h 948059"/>
              <a:gd name="connsiteX48" fmla="*/ 830253 w 952563"/>
              <a:gd name="connsiteY48" fmla="*/ 538542 h 948059"/>
              <a:gd name="connsiteX49" fmla="*/ 835863 w 952563"/>
              <a:gd name="connsiteY49" fmla="*/ 555372 h 948059"/>
              <a:gd name="connsiteX50" fmla="*/ 847083 w 952563"/>
              <a:gd name="connsiteY50" fmla="*/ 577811 h 948059"/>
              <a:gd name="connsiteX51" fmla="*/ 852692 w 952563"/>
              <a:gd name="connsiteY51" fmla="*/ 594640 h 948059"/>
              <a:gd name="connsiteX52" fmla="*/ 875132 w 952563"/>
              <a:gd name="connsiteY52" fmla="*/ 639519 h 948059"/>
              <a:gd name="connsiteX53" fmla="*/ 880741 w 952563"/>
              <a:gd name="connsiteY53" fmla="*/ 656348 h 948059"/>
              <a:gd name="connsiteX54" fmla="*/ 891961 w 952563"/>
              <a:gd name="connsiteY54" fmla="*/ 695617 h 948059"/>
              <a:gd name="connsiteX55" fmla="*/ 903181 w 952563"/>
              <a:gd name="connsiteY55" fmla="*/ 712447 h 948059"/>
              <a:gd name="connsiteX56" fmla="*/ 908791 w 952563"/>
              <a:gd name="connsiteY56" fmla="*/ 734886 h 948059"/>
              <a:gd name="connsiteX57" fmla="*/ 920010 w 952563"/>
              <a:gd name="connsiteY57" fmla="*/ 751715 h 948059"/>
              <a:gd name="connsiteX58" fmla="*/ 931230 w 952563"/>
              <a:gd name="connsiteY58" fmla="*/ 774155 h 948059"/>
              <a:gd name="connsiteX59" fmla="*/ 936840 w 952563"/>
              <a:gd name="connsiteY59" fmla="*/ 796594 h 948059"/>
              <a:gd name="connsiteX60" fmla="*/ 948059 w 952563"/>
              <a:gd name="connsiteY60" fmla="*/ 830253 h 948059"/>
              <a:gd name="connsiteX61" fmla="*/ 942449 w 952563"/>
              <a:gd name="connsiteY61" fmla="*/ 908790 h 948059"/>
              <a:gd name="connsiteX62" fmla="*/ 841473 w 952563"/>
              <a:gd name="connsiteY62" fmla="*/ 920010 h 948059"/>
              <a:gd name="connsiteX63" fmla="*/ 723667 w 952563"/>
              <a:gd name="connsiteY63" fmla="*/ 931229 h 948059"/>
              <a:gd name="connsiteX64" fmla="*/ 617080 w 952563"/>
              <a:gd name="connsiteY64" fmla="*/ 948059 h 948059"/>
              <a:gd name="connsiteX65" fmla="*/ 448786 w 952563"/>
              <a:gd name="connsiteY65" fmla="*/ 942449 h 948059"/>
              <a:gd name="connsiteX66" fmla="*/ 168295 w 952563"/>
              <a:gd name="connsiteY66" fmla="*/ 936839 h 948059"/>
              <a:gd name="connsiteX67" fmla="*/ 117807 w 952563"/>
              <a:gd name="connsiteY67" fmla="*/ 920010 h 948059"/>
              <a:gd name="connsiteX68" fmla="*/ 84148 w 952563"/>
              <a:gd name="connsiteY68" fmla="*/ 908790 h 948059"/>
              <a:gd name="connsiteX69" fmla="*/ 67318 w 952563"/>
              <a:gd name="connsiteY69" fmla="*/ 903180 h 948059"/>
              <a:gd name="connsiteX70" fmla="*/ 39269 w 952563"/>
              <a:gd name="connsiteY70" fmla="*/ 897570 h 948059"/>
              <a:gd name="connsiteX71" fmla="*/ 0 w 952563"/>
              <a:gd name="connsiteY71" fmla="*/ 875131 h 94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52563" h="948059">
                <a:moveTo>
                  <a:pt x="0" y="875131"/>
                </a:moveTo>
                <a:lnTo>
                  <a:pt x="0" y="875131"/>
                </a:lnTo>
                <a:cubicBezTo>
                  <a:pt x="1870" y="850822"/>
                  <a:pt x="2917" y="826436"/>
                  <a:pt x="5610" y="802204"/>
                </a:cubicBezTo>
                <a:cubicBezTo>
                  <a:pt x="10998" y="753715"/>
                  <a:pt x="9062" y="792281"/>
                  <a:pt x="16830" y="757325"/>
                </a:cubicBezTo>
                <a:cubicBezTo>
                  <a:pt x="19298" y="746221"/>
                  <a:pt x="19681" y="734701"/>
                  <a:pt x="22440" y="723666"/>
                </a:cubicBezTo>
                <a:cubicBezTo>
                  <a:pt x="25308" y="712193"/>
                  <a:pt x="29919" y="701227"/>
                  <a:pt x="33659" y="690007"/>
                </a:cubicBezTo>
                <a:lnTo>
                  <a:pt x="50489" y="639519"/>
                </a:lnTo>
                <a:lnTo>
                  <a:pt x="67318" y="589031"/>
                </a:lnTo>
                <a:cubicBezTo>
                  <a:pt x="69188" y="583421"/>
                  <a:pt x="69648" y="577121"/>
                  <a:pt x="72928" y="572201"/>
                </a:cubicBezTo>
                <a:lnTo>
                  <a:pt x="84148" y="555372"/>
                </a:lnTo>
                <a:cubicBezTo>
                  <a:pt x="98244" y="513076"/>
                  <a:pt x="79230" y="565205"/>
                  <a:pt x="100977" y="521713"/>
                </a:cubicBezTo>
                <a:cubicBezTo>
                  <a:pt x="124203" y="475262"/>
                  <a:pt x="85653" y="536282"/>
                  <a:pt x="117807" y="488054"/>
                </a:cubicBezTo>
                <a:lnTo>
                  <a:pt x="129026" y="454395"/>
                </a:lnTo>
                <a:cubicBezTo>
                  <a:pt x="130896" y="448785"/>
                  <a:pt x="131356" y="442486"/>
                  <a:pt x="134636" y="437566"/>
                </a:cubicBezTo>
                <a:lnTo>
                  <a:pt x="145856" y="420736"/>
                </a:lnTo>
                <a:lnTo>
                  <a:pt x="162685" y="370248"/>
                </a:lnTo>
                <a:cubicBezTo>
                  <a:pt x="164555" y="364638"/>
                  <a:pt x="165015" y="358338"/>
                  <a:pt x="168295" y="353418"/>
                </a:cubicBezTo>
                <a:cubicBezTo>
                  <a:pt x="172035" y="347808"/>
                  <a:pt x="176499" y="342619"/>
                  <a:pt x="179514" y="336589"/>
                </a:cubicBezTo>
                <a:cubicBezTo>
                  <a:pt x="182159" y="331300"/>
                  <a:pt x="182252" y="324928"/>
                  <a:pt x="185124" y="319759"/>
                </a:cubicBezTo>
                <a:cubicBezTo>
                  <a:pt x="191673" y="307972"/>
                  <a:pt x="201534" y="298162"/>
                  <a:pt x="207564" y="286101"/>
                </a:cubicBezTo>
                <a:cubicBezTo>
                  <a:pt x="224812" y="251603"/>
                  <a:pt x="214146" y="270615"/>
                  <a:pt x="241222" y="230002"/>
                </a:cubicBezTo>
                <a:lnTo>
                  <a:pt x="274881" y="179514"/>
                </a:lnTo>
                <a:lnTo>
                  <a:pt x="286101" y="162685"/>
                </a:lnTo>
                <a:lnTo>
                  <a:pt x="297321" y="145855"/>
                </a:lnTo>
                <a:cubicBezTo>
                  <a:pt x="299191" y="140245"/>
                  <a:pt x="299300" y="133693"/>
                  <a:pt x="302930" y="129026"/>
                </a:cubicBezTo>
                <a:cubicBezTo>
                  <a:pt x="313867" y="114965"/>
                  <a:pt x="350800" y="79411"/>
                  <a:pt x="370248" y="72928"/>
                </a:cubicBezTo>
                <a:lnTo>
                  <a:pt x="387078" y="67318"/>
                </a:lnTo>
                <a:cubicBezTo>
                  <a:pt x="417929" y="46749"/>
                  <a:pt x="391754" y="67317"/>
                  <a:pt x="415127" y="39269"/>
                </a:cubicBezTo>
                <a:cubicBezTo>
                  <a:pt x="420206" y="33174"/>
                  <a:pt x="426877" y="28534"/>
                  <a:pt x="431956" y="22439"/>
                </a:cubicBezTo>
                <a:cubicBezTo>
                  <a:pt x="436272" y="17260"/>
                  <a:pt x="437911" y="9822"/>
                  <a:pt x="443176" y="5610"/>
                </a:cubicBezTo>
                <a:cubicBezTo>
                  <a:pt x="447793" y="1916"/>
                  <a:pt x="454395" y="1870"/>
                  <a:pt x="460005" y="0"/>
                </a:cubicBezTo>
                <a:cubicBezTo>
                  <a:pt x="465615" y="5610"/>
                  <a:pt x="470234" y="12428"/>
                  <a:pt x="476835" y="16829"/>
                </a:cubicBezTo>
                <a:cubicBezTo>
                  <a:pt x="481755" y="20109"/>
                  <a:pt x="489047" y="18745"/>
                  <a:pt x="493664" y="22439"/>
                </a:cubicBezTo>
                <a:cubicBezTo>
                  <a:pt x="529910" y="51437"/>
                  <a:pt x="479416" y="30781"/>
                  <a:pt x="521713" y="44878"/>
                </a:cubicBezTo>
                <a:cubicBezTo>
                  <a:pt x="523583" y="50488"/>
                  <a:pt x="523693" y="57040"/>
                  <a:pt x="527323" y="61708"/>
                </a:cubicBezTo>
                <a:lnTo>
                  <a:pt x="577811" y="112196"/>
                </a:lnTo>
                <a:cubicBezTo>
                  <a:pt x="583421" y="117806"/>
                  <a:pt x="590240" y="122425"/>
                  <a:pt x="594641" y="129026"/>
                </a:cubicBezTo>
                <a:lnTo>
                  <a:pt x="617080" y="162685"/>
                </a:lnTo>
                <a:cubicBezTo>
                  <a:pt x="618295" y="167544"/>
                  <a:pt x="624723" y="195693"/>
                  <a:pt x="628300" y="201953"/>
                </a:cubicBezTo>
                <a:cubicBezTo>
                  <a:pt x="638537" y="219869"/>
                  <a:pt x="661116" y="238696"/>
                  <a:pt x="667568" y="258051"/>
                </a:cubicBezTo>
                <a:cubicBezTo>
                  <a:pt x="673191" y="274920"/>
                  <a:pt x="672314" y="277209"/>
                  <a:pt x="684398" y="291710"/>
                </a:cubicBezTo>
                <a:cubicBezTo>
                  <a:pt x="689477" y="297805"/>
                  <a:pt x="696356" y="302278"/>
                  <a:pt x="701227" y="308540"/>
                </a:cubicBezTo>
                <a:cubicBezTo>
                  <a:pt x="709506" y="319184"/>
                  <a:pt x="723667" y="342199"/>
                  <a:pt x="723667" y="342199"/>
                </a:cubicBezTo>
                <a:cubicBezTo>
                  <a:pt x="742220" y="397864"/>
                  <a:pt x="711094" y="312838"/>
                  <a:pt x="746106" y="375858"/>
                </a:cubicBezTo>
                <a:cubicBezTo>
                  <a:pt x="751850" y="386196"/>
                  <a:pt x="750766" y="399676"/>
                  <a:pt x="757326" y="409516"/>
                </a:cubicBezTo>
                <a:cubicBezTo>
                  <a:pt x="761066" y="415126"/>
                  <a:pt x="765317" y="420427"/>
                  <a:pt x="768545" y="426346"/>
                </a:cubicBezTo>
                <a:cubicBezTo>
                  <a:pt x="776554" y="441029"/>
                  <a:pt x="779158" y="459398"/>
                  <a:pt x="790984" y="471224"/>
                </a:cubicBezTo>
                <a:cubicBezTo>
                  <a:pt x="801553" y="481793"/>
                  <a:pt x="812785" y="490824"/>
                  <a:pt x="819033" y="504883"/>
                </a:cubicBezTo>
                <a:cubicBezTo>
                  <a:pt x="823836" y="515690"/>
                  <a:pt x="826513" y="527322"/>
                  <a:pt x="830253" y="538542"/>
                </a:cubicBezTo>
                <a:cubicBezTo>
                  <a:pt x="832123" y="544152"/>
                  <a:pt x="833218" y="550083"/>
                  <a:pt x="835863" y="555372"/>
                </a:cubicBezTo>
                <a:cubicBezTo>
                  <a:pt x="839603" y="562852"/>
                  <a:pt x="843789" y="570125"/>
                  <a:pt x="847083" y="577811"/>
                </a:cubicBezTo>
                <a:cubicBezTo>
                  <a:pt x="849412" y="583246"/>
                  <a:pt x="850245" y="589257"/>
                  <a:pt x="852692" y="594640"/>
                </a:cubicBezTo>
                <a:cubicBezTo>
                  <a:pt x="859613" y="609866"/>
                  <a:pt x="869844" y="623652"/>
                  <a:pt x="875132" y="639519"/>
                </a:cubicBezTo>
                <a:cubicBezTo>
                  <a:pt x="877002" y="645129"/>
                  <a:pt x="879117" y="650662"/>
                  <a:pt x="880741" y="656348"/>
                </a:cubicBezTo>
                <a:cubicBezTo>
                  <a:pt x="883138" y="664737"/>
                  <a:pt x="887477" y="686649"/>
                  <a:pt x="891961" y="695617"/>
                </a:cubicBezTo>
                <a:cubicBezTo>
                  <a:pt x="894976" y="701648"/>
                  <a:pt x="899441" y="706837"/>
                  <a:pt x="903181" y="712447"/>
                </a:cubicBezTo>
                <a:cubicBezTo>
                  <a:pt x="905051" y="719927"/>
                  <a:pt x="905754" y="727799"/>
                  <a:pt x="908791" y="734886"/>
                </a:cubicBezTo>
                <a:cubicBezTo>
                  <a:pt x="911447" y="741083"/>
                  <a:pt x="916665" y="745861"/>
                  <a:pt x="920010" y="751715"/>
                </a:cubicBezTo>
                <a:cubicBezTo>
                  <a:pt x="924159" y="758976"/>
                  <a:pt x="928294" y="766325"/>
                  <a:pt x="931230" y="774155"/>
                </a:cubicBezTo>
                <a:cubicBezTo>
                  <a:pt x="933937" y="781374"/>
                  <a:pt x="934625" y="789209"/>
                  <a:pt x="936840" y="796594"/>
                </a:cubicBezTo>
                <a:cubicBezTo>
                  <a:pt x="940238" y="807922"/>
                  <a:pt x="948059" y="830253"/>
                  <a:pt x="948059" y="830253"/>
                </a:cubicBezTo>
                <a:cubicBezTo>
                  <a:pt x="946189" y="856432"/>
                  <a:pt x="962525" y="891884"/>
                  <a:pt x="942449" y="908790"/>
                </a:cubicBezTo>
                <a:cubicBezTo>
                  <a:pt x="916545" y="930604"/>
                  <a:pt x="875186" y="916799"/>
                  <a:pt x="841473" y="920010"/>
                </a:cubicBezTo>
                <a:cubicBezTo>
                  <a:pt x="802204" y="923750"/>
                  <a:pt x="762577" y="924744"/>
                  <a:pt x="723667" y="931229"/>
                </a:cubicBezTo>
                <a:cubicBezTo>
                  <a:pt x="643306" y="944623"/>
                  <a:pt x="678869" y="939232"/>
                  <a:pt x="617080" y="948059"/>
                </a:cubicBezTo>
                <a:lnTo>
                  <a:pt x="448786" y="942449"/>
                </a:lnTo>
                <a:cubicBezTo>
                  <a:pt x="355300" y="940112"/>
                  <a:pt x="261677" y="941841"/>
                  <a:pt x="168295" y="936839"/>
                </a:cubicBezTo>
                <a:cubicBezTo>
                  <a:pt x="168289" y="936839"/>
                  <a:pt x="126225" y="922816"/>
                  <a:pt x="117807" y="920010"/>
                </a:cubicBezTo>
                <a:lnTo>
                  <a:pt x="84148" y="908790"/>
                </a:lnTo>
                <a:cubicBezTo>
                  <a:pt x="78538" y="906920"/>
                  <a:pt x="73117" y="904340"/>
                  <a:pt x="67318" y="903180"/>
                </a:cubicBezTo>
                <a:cubicBezTo>
                  <a:pt x="57968" y="901310"/>
                  <a:pt x="48468" y="900079"/>
                  <a:pt x="39269" y="897570"/>
                </a:cubicBezTo>
                <a:cubicBezTo>
                  <a:pt x="6114" y="888528"/>
                  <a:pt x="6545" y="878871"/>
                  <a:pt x="0" y="875131"/>
                </a:cubicBezTo>
                <a:close/>
              </a:path>
            </a:pathLst>
          </a:cu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EFE5164-DBC8-5D44-B9C7-012471B45F4D}"/>
              </a:ext>
            </a:extLst>
          </p:cNvPr>
          <p:cNvSpPr/>
          <p:nvPr/>
        </p:nvSpPr>
        <p:spPr>
          <a:xfrm>
            <a:off x="8180333" y="2646849"/>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0D39CE28-CF99-CA47-82CF-5AECA7DB9B60}"/>
              </a:ext>
            </a:extLst>
          </p:cNvPr>
          <p:cNvSpPr/>
          <p:nvPr/>
        </p:nvSpPr>
        <p:spPr>
          <a:xfrm>
            <a:off x="6907898" y="628071"/>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58C1E60A-ABC6-9045-824E-520E30B0595C}"/>
              </a:ext>
            </a:extLst>
          </p:cNvPr>
          <p:cNvSpPr/>
          <p:nvPr/>
        </p:nvSpPr>
        <p:spPr>
          <a:xfrm>
            <a:off x="5631424" y="2646866"/>
            <a:ext cx="3552171" cy="3552171"/>
          </a:xfrm>
          <a:prstGeom prst="ellipse">
            <a:avLst/>
          </a:prstGeom>
          <a:noFill/>
          <a:ln w="635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DD85ABEC-9602-1A48-93F1-6BB8B1EAAD4C}"/>
              </a:ext>
            </a:extLst>
          </p:cNvPr>
          <p:cNvSpPr txBox="1"/>
          <p:nvPr/>
        </p:nvSpPr>
        <p:spPr>
          <a:xfrm>
            <a:off x="10210800" y="265133"/>
            <a:ext cx="1744555" cy="1785104"/>
          </a:xfrm>
          <a:prstGeom prst="rect">
            <a:avLst/>
          </a:prstGeom>
          <a:solidFill>
            <a:srgbClr val="FFFF00"/>
          </a:solidFill>
          <a:ln w="63500">
            <a:solidFill>
              <a:schemeClr val="tx1"/>
            </a:solidFill>
          </a:ln>
        </p:spPr>
        <p:txBody>
          <a:bodyPr wrap="square" rtlCol="0">
            <a:spAutoFit/>
          </a:bodyPr>
          <a:lstStyle/>
          <a:p>
            <a:pPr algn="ctr"/>
            <a:r>
              <a:rPr lang="en-US" sz="2200" b="1" dirty="0">
                <a:latin typeface="Arial"/>
                <a:cs typeface="Arial"/>
              </a:rPr>
              <a:t>Realized</a:t>
            </a:r>
          </a:p>
          <a:p>
            <a:pPr algn="ctr"/>
            <a:r>
              <a:rPr lang="en-US" sz="2200" b="1" dirty="0">
                <a:latin typeface="Arial"/>
                <a:cs typeface="Arial"/>
              </a:rPr>
              <a:t>distribution</a:t>
            </a:r>
          </a:p>
          <a:p>
            <a:pPr algn="ctr"/>
            <a:r>
              <a:rPr lang="en-US" sz="2200" i="1" dirty="0">
                <a:latin typeface="Arial"/>
                <a:cs typeface="Arial"/>
              </a:rPr>
              <a:t>- or - </a:t>
            </a:r>
          </a:p>
          <a:p>
            <a:pPr algn="ctr"/>
            <a:r>
              <a:rPr lang="en-US" sz="2200" b="1" dirty="0">
                <a:latin typeface="Arial"/>
                <a:cs typeface="Arial"/>
              </a:rPr>
              <a:t>‘realized niche’</a:t>
            </a:r>
          </a:p>
        </p:txBody>
      </p:sp>
      <p:sp>
        <p:nvSpPr>
          <p:cNvPr id="41" name="Left Arrow 40">
            <a:extLst>
              <a:ext uri="{FF2B5EF4-FFF2-40B4-BE49-F238E27FC236}">
                <a16:creationId xmlns:a16="http://schemas.microsoft.com/office/drawing/2014/main" id="{405879F6-40C5-0F4A-81A5-A073638FBE4C}"/>
              </a:ext>
            </a:extLst>
          </p:cNvPr>
          <p:cNvSpPr/>
          <p:nvPr/>
        </p:nvSpPr>
        <p:spPr>
          <a:xfrm rot="18699307">
            <a:off x="8612941" y="2286371"/>
            <a:ext cx="2150265" cy="615836"/>
          </a:xfrm>
          <a:prstGeom prst="leftArrow">
            <a:avLst>
              <a:gd name="adj1" fmla="val 31857"/>
              <a:gd name="adj2" fmla="val 50000"/>
            </a:avLst>
          </a:prstGeom>
          <a:solidFill>
            <a:srgbClr val="FFFF00"/>
          </a:solidFill>
          <a:ln w="63500" cap="sq">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674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a:cs typeface="Arial"/>
              </a:rPr>
              <a:t>The Ecological Niche</a:t>
            </a:r>
          </a:p>
        </p:txBody>
      </p:sp>
      <p:sp>
        <p:nvSpPr>
          <p:cNvPr id="4" name="Rectangle 3">
            <a:extLst>
              <a:ext uri="{FF2B5EF4-FFF2-40B4-BE49-F238E27FC236}">
                <a16:creationId xmlns:a16="http://schemas.microsoft.com/office/drawing/2014/main" id="{1A7A2D87-3FAF-8848-AB63-A290E0481E5C}"/>
              </a:ext>
            </a:extLst>
          </p:cNvPr>
          <p:cNvSpPr/>
          <p:nvPr/>
        </p:nvSpPr>
        <p:spPr>
          <a:xfrm>
            <a:off x="325678" y="1469906"/>
            <a:ext cx="11583038"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Broadly defined as the conditions where a species can exist (</a:t>
            </a:r>
            <a:r>
              <a:rPr lang="en-US" sz="2400" i="1" dirty="0">
                <a:latin typeface="Arial" panose="020B0604020202020204" pitchFamily="34" charset="0"/>
                <a:cs typeface="Arial" panose="020B0604020202020204" pitchFamily="34" charset="0"/>
              </a:rPr>
              <a:t>spatial, temporal, behavioral, etc.</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Multivariate and complex, (</a:t>
            </a:r>
            <a:r>
              <a:rPr lang="en-US" sz="2400" i="1" dirty="0">
                <a:latin typeface="Arial" panose="020B0604020202020204" pitchFamily="34" charset="0"/>
                <a:cs typeface="Arial" panose="020B0604020202020204" pitchFamily="34" charset="0"/>
              </a:rPr>
              <a:t>e.g.</a:t>
            </a:r>
            <a:r>
              <a:rPr lang="en-US" sz="2400" dirty="0">
                <a:latin typeface="Arial" panose="020B0604020202020204" pitchFamily="34" charset="0"/>
                <a:cs typeface="Arial" panose="020B0604020202020204" pitchFamily="34" charset="0"/>
              </a:rPr>
              <a:t>, life stages, above / below-ground, etc.)</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ecological niche is a </a:t>
            </a:r>
            <a:r>
              <a:rPr lang="en-US" sz="2400" i="1" dirty="0">
                <a:latin typeface="Arial" panose="020B0604020202020204" pitchFamily="34" charset="0"/>
                <a:cs typeface="Arial" panose="020B0604020202020204" pitchFamily="34" charset="0"/>
              </a:rPr>
              <a:t>scientific construction</a:t>
            </a:r>
            <a:r>
              <a:rPr lang="en-US" sz="2400" dirty="0">
                <a:latin typeface="Arial" panose="020B0604020202020204" pitchFamily="34" charset="0"/>
                <a:cs typeface="Arial" panose="020B0604020202020204" pitchFamily="34" charset="0"/>
              </a:rPr>
              <a:t> – NOT a specific place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Multiple definitions and hotly debated!</a:t>
            </a:r>
          </a:p>
        </p:txBody>
      </p:sp>
      <p:pic>
        <p:nvPicPr>
          <p:cNvPr id="103426" name="Picture 2" descr="Amazon.com: Ecological Niches: Linking Classical and Contemporary  Approaches (Interspecific Interactions) (9780226101804): Jonathan M. Chase,  Mathew A. Leibold: Books">
            <a:extLst>
              <a:ext uri="{FF2B5EF4-FFF2-40B4-BE49-F238E27FC236}">
                <a16:creationId xmlns:a16="http://schemas.microsoft.com/office/drawing/2014/main" id="{BDA49904-3FBD-3B46-AA26-B6AC1F1E5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524" y="3163043"/>
            <a:ext cx="2359574" cy="35358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428" name="Picture 4" descr="Ecological Niches and Geographic Distributions MPB-49 Monographs in  Population Biology: Amazon.co.uk: Peterson, A. Townsend, Soberón, Jorge,  Pearson, Richard G., Anderson, Robert P., Martínez-Meyer, Enrique,  Nakamura, Miguel, Araújo, Miguel B.: Books">
            <a:extLst>
              <a:ext uri="{FF2B5EF4-FFF2-40B4-BE49-F238E27FC236}">
                <a16:creationId xmlns:a16="http://schemas.microsoft.com/office/drawing/2014/main" id="{B5D508CC-F5DB-FC4D-9B0B-CA482C5B6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142" y="3163043"/>
            <a:ext cx="2359574" cy="35381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987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a:cs typeface="Arial"/>
              </a:rPr>
              <a:t>The Ecological Niche as a </a:t>
            </a:r>
            <a:r>
              <a:rPr lang="en-US" b="1" i="1" dirty="0">
                <a:latin typeface="Arial"/>
                <a:cs typeface="Arial"/>
              </a:rPr>
              <a:t>fitness landscape</a:t>
            </a:r>
          </a:p>
        </p:txBody>
      </p:sp>
      <p:pic>
        <p:nvPicPr>
          <p:cNvPr id="4" name="Picture 3">
            <a:extLst>
              <a:ext uri="{FF2B5EF4-FFF2-40B4-BE49-F238E27FC236}">
                <a16:creationId xmlns:a16="http://schemas.microsoft.com/office/drawing/2014/main" id="{A710FEE9-67A1-3545-A9B6-926CA98B3515}"/>
              </a:ext>
            </a:extLst>
          </p:cNvPr>
          <p:cNvPicPr>
            <a:picLocks noChangeAspect="1"/>
          </p:cNvPicPr>
          <p:nvPr/>
        </p:nvPicPr>
        <p:blipFill rotWithShape="1">
          <a:blip r:embed="rId2"/>
          <a:srcRect t="6688" r="10027"/>
          <a:stretch/>
        </p:blipFill>
        <p:spPr>
          <a:xfrm>
            <a:off x="106900" y="2310976"/>
            <a:ext cx="5354385" cy="3586100"/>
          </a:xfrm>
          <a:prstGeom prst="rect">
            <a:avLst/>
          </a:prstGeom>
        </p:spPr>
      </p:pic>
      <p:sp>
        <p:nvSpPr>
          <p:cNvPr id="17" name="Rectangle 16">
            <a:extLst>
              <a:ext uri="{FF2B5EF4-FFF2-40B4-BE49-F238E27FC236}">
                <a16:creationId xmlns:a16="http://schemas.microsoft.com/office/drawing/2014/main" id="{43D30A97-4D64-3D47-938E-89CEDECF3628}"/>
              </a:ext>
            </a:extLst>
          </p:cNvPr>
          <p:cNvSpPr/>
          <p:nvPr/>
        </p:nvSpPr>
        <p:spPr>
          <a:xfrm>
            <a:off x="0" y="6080971"/>
            <a:ext cx="11833412" cy="738664"/>
          </a:xfrm>
          <a:prstGeom prst="rect">
            <a:avLst/>
          </a:prstGeom>
        </p:spPr>
        <p:txBody>
          <a:bodyPr wrap="square">
            <a:spAutoFit/>
          </a:bodyPr>
          <a:lstStyle/>
          <a:p>
            <a:endParaRPr lang="en-US" sz="1400" dirty="0">
              <a:latin typeface="Arial" panose="020B0604020202020204" pitchFamily="34" charset="0"/>
            </a:endParaRPr>
          </a:p>
          <a:p>
            <a:r>
              <a:rPr lang="en-US" sz="1400" dirty="0">
                <a:latin typeface="Arial" panose="020B0604020202020204" pitchFamily="34" charset="0"/>
              </a:rPr>
              <a:t>Maguire (1973) </a:t>
            </a:r>
            <a:r>
              <a:rPr lang="en-US" sz="1400" i="1" dirty="0">
                <a:latin typeface="Arial" panose="020B0604020202020204" pitchFamily="34" charset="0"/>
              </a:rPr>
              <a:t>The American Naturalist</a:t>
            </a:r>
            <a:r>
              <a:rPr lang="en-US" sz="1400" dirty="0">
                <a:latin typeface="Arial" panose="020B0604020202020204" pitchFamily="34" charset="0"/>
              </a:rPr>
              <a:t>. </a:t>
            </a:r>
            <a:r>
              <a:rPr lang="en-US" sz="1400" dirty="0">
                <a:latin typeface="Arial" panose="020B0604020202020204" pitchFamily="34" charset="0"/>
                <a:hlinkClick r:id="rId3"/>
              </a:rPr>
              <a:t>http://www.jstor.org/stable/2459795</a:t>
            </a:r>
            <a:endParaRPr lang="en-US" sz="1400" dirty="0">
              <a:latin typeface="Arial" panose="020B0604020202020204" pitchFamily="34" charset="0"/>
            </a:endParaRPr>
          </a:p>
          <a:p>
            <a:r>
              <a:rPr lang="en-US" sz="1400" dirty="0" err="1">
                <a:latin typeface="Arial" panose="020B0604020202020204" pitchFamily="34" charset="0"/>
                <a:cs typeface="Arial" panose="020B0604020202020204" pitchFamily="34" charset="0"/>
              </a:rPr>
              <a:t>Pagel</a:t>
            </a:r>
            <a:r>
              <a:rPr lang="en-US" sz="1400" dirty="0">
                <a:latin typeface="Arial" panose="020B0604020202020204" pitchFamily="34" charset="0"/>
                <a:cs typeface="Arial" panose="020B0604020202020204" pitchFamily="34" charset="0"/>
              </a:rPr>
              <a:t> et al. (2020) </a:t>
            </a:r>
            <a:r>
              <a:rPr lang="en-US" sz="1400" i="1" dirty="0">
                <a:latin typeface="Arial" panose="020B0604020202020204" pitchFamily="34" charset="0"/>
                <a:cs typeface="Arial" panose="020B0604020202020204" pitchFamily="34" charset="0"/>
              </a:rPr>
              <a:t>Proc. of the National Academy of Sciences</a:t>
            </a:r>
            <a:r>
              <a:rPr lang="en-US"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hlinkClick r:id="rId4"/>
              </a:rPr>
              <a:t>https://www.pnas.org/content/117/7/3663</a:t>
            </a:r>
          </a:p>
        </p:txBody>
      </p:sp>
      <p:sp>
        <p:nvSpPr>
          <p:cNvPr id="24" name="Rectangle 23">
            <a:extLst>
              <a:ext uri="{FF2B5EF4-FFF2-40B4-BE49-F238E27FC236}">
                <a16:creationId xmlns:a16="http://schemas.microsoft.com/office/drawing/2014/main" id="{FE8CE7DF-27A1-3E46-A617-807653BBCF77}"/>
              </a:ext>
            </a:extLst>
          </p:cNvPr>
          <p:cNvSpPr/>
          <p:nvPr/>
        </p:nvSpPr>
        <p:spPr>
          <a:xfrm>
            <a:off x="261776" y="1380649"/>
            <a:ext cx="11320623" cy="461665"/>
          </a:xfrm>
          <a:prstGeom prst="rect">
            <a:avLst/>
          </a:prstGeom>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Maguire (1973) proposed niches should have a structure measured in fitness</a:t>
            </a:r>
          </a:p>
        </p:txBody>
      </p:sp>
      <p:grpSp>
        <p:nvGrpSpPr>
          <p:cNvPr id="6" name="Group 5">
            <a:extLst>
              <a:ext uri="{FF2B5EF4-FFF2-40B4-BE49-F238E27FC236}">
                <a16:creationId xmlns:a16="http://schemas.microsoft.com/office/drawing/2014/main" id="{5010800A-D2B4-8446-94F9-272602570452}"/>
              </a:ext>
            </a:extLst>
          </p:cNvPr>
          <p:cNvGrpSpPr/>
          <p:nvPr/>
        </p:nvGrpSpPr>
        <p:grpSpPr>
          <a:xfrm>
            <a:off x="5260932" y="2026209"/>
            <a:ext cx="5165357" cy="4383255"/>
            <a:chOff x="7553195" y="414066"/>
            <a:chExt cx="4170477" cy="3593966"/>
          </a:xfrm>
        </p:grpSpPr>
        <p:pic>
          <p:nvPicPr>
            <p:cNvPr id="7" name="Picture 2" descr="Mismatches between demographic niches and geographic distributions are  strongest in poorly dispersed and highly persistent plant species | PNAS">
              <a:extLst>
                <a:ext uri="{FF2B5EF4-FFF2-40B4-BE49-F238E27FC236}">
                  <a16:creationId xmlns:a16="http://schemas.microsoft.com/office/drawing/2014/main" id="{18CAFA16-7B1F-B043-9801-404A319855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322" b="56595"/>
            <a:stretch/>
          </p:blipFill>
          <p:spPr bwMode="auto">
            <a:xfrm>
              <a:off x="7878871" y="414066"/>
              <a:ext cx="3844801" cy="347098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378B50F-D0CB-6F4A-A5FE-411B4BE1E31E}"/>
                </a:ext>
              </a:extLst>
            </p:cNvPr>
            <p:cNvSpPr/>
            <p:nvPr/>
          </p:nvSpPr>
          <p:spPr>
            <a:xfrm>
              <a:off x="7553195" y="3219190"/>
              <a:ext cx="1189972" cy="7888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088A91E-05DA-0648-B79B-C56992106A88}"/>
                </a:ext>
              </a:extLst>
            </p:cNvPr>
            <p:cNvSpPr/>
            <p:nvPr/>
          </p:nvSpPr>
          <p:spPr>
            <a:xfrm>
              <a:off x="7985864" y="432350"/>
              <a:ext cx="482721" cy="4446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2" descr="Mismatches between demographic niches and geographic distributions are  strongest in poorly dispersed and highly persistent plant species | PNAS">
            <a:extLst>
              <a:ext uri="{FF2B5EF4-FFF2-40B4-BE49-F238E27FC236}">
                <a16:creationId xmlns:a16="http://schemas.microsoft.com/office/drawing/2014/main" id="{D21B9630-EFF8-2F43-8BBA-1FC56EEDB0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322" t="47452" b="41050"/>
          <a:stretch/>
        </p:blipFill>
        <p:spPr bwMode="auto">
          <a:xfrm rot="16200000">
            <a:off x="9205907" y="3269087"/>
            <a:ext cx="3556212" cy="85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6150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CBDFFDD-8FAA-1941-9D03-017C557D9FB5}"/>
              </a:ext>
            </a:extLst>
          </p:cNvPr>
          <p:cNvGrpSpPr/>
          <p:nvPr/>
        </p:nvGrpSpPr>
        <p:grpSpPr>
          <a:xfrm>
            <a:off x="0" y="1481166"/>
            <a:ext cx="12192000" cy="5376834"/>
            <a:chOff x="0" y="1481166"/>
            <a:chExt cx="12192000" cy="5376834"/>
          </a:xfrm>
        </p:grpSpPr>
        <p:sp>
          <p:nvSpPr>
            <p:cNvPr id="7" name="Rectangle 6">
              <a:extLst>
                <a:ext uri="{FF2B5EF4-FFF2-40B4-BE49-F238E27FC236}">
                  <a16:creationId xmlns:a16="http://schemas.microsoft.com/office/drawing/2014/main" id="{521866B5-92E9-3049-8D28-B9FEA9581EE8}"/>
                </a:ext>
              </a:extLst>
            </p:cNvPr>
            <p:cNvSpPr/>
            <p:nvPr/>
          </p:nvSpPr>
          <p:spPr>
            <a:xfrm>
              <a:off x="0" y="6550223"/>
              <a:ext cx="12192000" cy="307777"/>
            </a:xfrm>
            <a:prstGeom prst="rect">
              <a:avLst/>
            </a:prstGeom>
          </p:spPr>
          <p:txBody>
            <a:bodyPr wrap="square">
              <a:spAutoFit/>
            </a:bodyPr>
            <a:lstStyle/>
            <a:p>
              <a:r>
                <a:rPr lang="en-GB" sz="1400" dirty="0">
                  <a:solidFill>
                    <a:srgbClr val="1C1D1E"/>
                  </a:solidFill>
                  <a:latin typeface="Arial" panose="020B0604020202020204" pitchFamily="34" charset="0"/>
                  <a:cs typeface="Arial" panose="020B0604020202020204" pitchFamily="34" charset="0"/>
                </a:rPr>
                <a:t>Dallas et al. (2017) Species are not most abundant in the centre of their geographic range or climatic niche. </a:t>
              </a:r>
              <a:r>
                <a:rPr lang="en-GB" sz="1400" i="1" dirty="0">
                  <a:solidFill>
                    <a:srgbClr val="1C1D1E"/>
                  </a:solidFill>
                  <a:latin typeface="Arial" panose="020B0604020202020204" pitchFamily="34" charset="0"/>
                  <a:cs typeface="Arial" panose="020B0604020202020204" pitchFamily="34" charset="0"/>
                </a:rPr>
                <a:t>Ecology Letters</a:t>
              </a:r>
              <a:r>
                <a:rPr lang="en-GB" sz="1400" dirty="0">
                  <a:solidFill>
                    <a:srgbClr val="1C1D1E"/>
                  </a:solidFill>
                  <a:latin typeface="Arial" panose="020B0604020202020204" pitchFamily="34" charset="0"/>
                  <a:cs typeface="Arial" panose="020B0604020202020204" pitchFamily="34" charset="0"/>
                </a:rPr>
                <a:t>. </a:t>
              </a:r>
              <a:r>
                <a:rPr lang="en-GB" sz="1400" dirty="0">
                  <a:solidFill>
                    <a:srgbClr val="005274"/>
                  </a:solidFill>
                  <a:latin typeface="Arial" panose="020B0604020202020204" pitchFamily="34" charset="0"/>
                  <a:cs typeface="Arial" panose="020B0604020202020204" pitchFamily="34" charset="0"/>
                  <a:hlinkClick r:id="rId2"/>
                </a:rPr>
                <a:t>10.1111/ele.12860</a:t>
              </a:r>
              <a:endParaRPr lang="en-GB" sz="1400" dirty="0">
                <a:latin typeface="Arial" panose="020B0604020202020204" pitchFamily="34" charset="0"/>
                <a:cs typeface="Arial" panose="020B0604020202020204" pitchFamily="34" charset="0"/>
              </a:endParaRPr>
            </a:p>
          </p:txBody>
        </p:sp>
        <p:pic>
          <p:nvPicPr>
            <p:cNvPr id="24" name="Picture 2" descr="image">
              <a:extLst>
                <a:ext uri="{FF2B5EF4-FFF2-40B4-BE49-F238E27FC236}">
                  <a16:creationId xmlns:a16="http://schemas.microsoft.com/office/drawing/2014/main" id="{564E514F-C00B-3C41-8742-FF76632448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706" y="1964482"/>
              <a:ext cx="7300797" cy="356103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6BC1205B-2E96-6949-B185-C88201981EFC}"/>
                </a:ext>
              </a:extLst>
            </p:cNvPr>
            <p:cNvSpPr/>
            <p:nvPr/>
          </p:nvSpPr>
          <p:spPr>
            <a:xfrm>
              <a:off x="5060513" y="1481166"/>
              <a:ext cx="6505184" cy="400110"/>
            </a:xfrm>
            <a:prstGeom prst="rect">
              <a:avLst/>
            </a:prstGeom>
          </p:spPr>
          <p:txBody>
            <a:bodyPr wrap="square">
              <a:spAutoFit/>
            </a:bodyPr>
            <a:lstStyle/>
            <a:p>
              <a:pPr algn="ctr"/>
              <a:r>
                <a:rPr lang="en-GB" sz="2000" dirty="0">
                  <a:solidFill>
                    <a:srgbClr val="004CFF"/>
                  </a:solidFill>
                  <a:latin typeface="Arial" panose="020B0604020202020204" pitchFamily="34" charset="0"/>
                  <a:cs typeface="Arial" panose="020B0604020202020204" pitchFamily="34" charset="0"/>
                </a:rPr>
                <a:t>For &gt;1,400 species of birds, trees, mammals, fishes:</a:t>
              </a:r>
            </a:p>
          </p:txBody>
        </p:sp>
      </p:grpSp>
      <p:sp>
        <p:nvSpPr>
          <p:cNvPr id="27" name="Title 1">
            <a:extLst>
              <a:ext uri="{FF2B5EF4-FFF2-40B4-BE49-F238E27FC236}">
                <a16:creationId xmlns:a16="http://schemas.microsoft.com/office/drawing/2014/main" id="{60AF558C-3ADD-9844-A3B6-6CE219F63D78}"/>
              </a:ext>
            </a:extLst>
          </p:cNvPr>
          <p:cNvSpPr>
            <a:spLocks noGrp="1"/>
          </p:cNvSpPr>
          <p:nvPr>
            <p:ph type="title"/>
          </p:nvPr>
        </p:nvSpPr>
        <p:spPr>
          <a:xfrm>
            <a:off x="609600" y="274638"/>
            <a:ext cx="10972800" cy="1143000"/>
          </a:xfrm>
        </p:spPr>
        <p:txBody>
          <a:bodyPr>
            <a:normAutofit/>
          </a:bodyPr>
          <a:lstStyle/>
          <a:p>
            <a:r>
              <a:rPr lang="en-US" dirty="0"/>
              <a:t>The ‘Abundant </a:t>
            </a:r>
            <a:r>
              <a:rPr lang="en-US" b="1" dirty="0">
                <a:latin typeface="Arial"/>
                <a:cs typeface="Arial"/>
              </a:rPr>
              <a:t>Center’ Hypothesis</a:t>
            </a:r>
          </a:p>
        </p:txBody>
      </p:sp>
      <p:sp>
        <p:nvSpPr>
          <p:cNvPr id="28" name="Rectangle 27">
            <a:extLst>
              <a:ext uri="{FF2B5EF4-FFF2-40B4-BE49-F238E27FC236}">
                <a16:creationId xmlns:a16="http://schemas.microsoft.com/office/drawing/2014/main" id="{DE19DFF5-48F6-704C-89A6-5F3F87FF9F49}"/>
              </a:ext>
            </a:extLst>
          </p:cNvPr>
          <p:cNvSpPr/>
          <p:nvPr/>
        </p:nvSpPr>
        <p:spPr>
          <a:xfrm>
            <a:off x="859512" y="2045012"/>
            <a:ext cx="3494761" cy="3301009"/>
          </a:xfrm>
          <a:prstGeom prst="rect">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F0F56F1-26AF-F142-A481-67DA1C13C0E5}"/>
              </a:ext>
            </a:extLst>
          </p:cNvPr>
          <p:cNvSpPr txBox="1"/>
          <p:nvPr/>
        </p:nvSpPr>
        <p:spPr>
          <a:xfrm rot="16200000">
            <a:off x="-336561" y="3437624"/>
            <a:ext cx="1744388" cy="461665"/>
          </a:xfrm>
          <a:prstGeom prst="rect">
            <a:avLst/>
          </a:prstGeom>
          <a:noFill/>
        </p:spPr>
        <p:txBody>
          <a:bodyPr wrap="none" rtlCol="0">
            <a:spAutoFit/>
          </a:bodyPr>
          <a:lstStyle/>
          <a:p>
            <a:r>
              <a:rPr lang="en-US" sz="2400" dirty="0">
                <a:latin typeface="Arial"/>
                <a:cs typeface="Arial"/>
              </a:rPr>
              <a:t>Abundance</a:t>
            </a:r>
          </a:p>
        </p:txBody>
      </p:sp>
      <p:sp>
        <p:nvSpPr>
          <p:cNvPr id="30" name="TextBox 29">
            <a:extLst>
              <a:ext uri="{FF2B5EF4-FFF2-40B4-BE49-F238E27FC236}">
                <a16:creationId xmlns:a16="http://schemas.microsoft.com/office/drawing/2014/main" id="{D1DB41E2-85E9-BE40-9DAA-D3210E0318C3}"/>
              </a:ext>
            </a:extLst>
          </p:cNvPr>
          <p:cNvSpPr txBox="1"/>
          <p:nvPr/>
        </p:nvSpPr>
        <p:spPr>
          <a:xfrm>
            <a:off x="683128" y="5340074"/>
            <a:ext cx="3847528" cy="461665"/>
          </a:xfrm>
          <a:prstGeom prst="rect">
            <a:avLst/>
          </a:prstGeom>
          <a:noFill/>
        </p:spPr>
        <p:txBody>
          <a:bodyPr wrap="none" rtlCol="0">
            <a:spAutoFit/>
          </a:bodyPr>
          <a:lstStyle/>
          <a:p>
            <a:r>
              <a:rPr lang="en-US" sz="2400" dirty="0">
                <a:latin typeface="Arial"/>
                <a:cs typeface="Arial"/>
              </a:rPr>
              <a:t>Distance from niche center</a:t>
            </a:r>
          </a:p>
        </p:txBody>
      </p:sp>
      <p:cxnSp>
        <p:nvCxnSpPr>
          <p:cNvPr id="31" name="Straight Connector 30">
            <a:extLst>
              <a:ext uri="{FF2B5EF4-FFF2-40B4-BE49-F238E27FC236}">
                <a16:creationId xmlns:a16="http://schemas.microsoft.com/office/drawing/2014/main" id="{B9BE4BBC-742A-6647-A7F3-864BBEBE149D}"/>
              </a:ext>
            </a:extLst>
          </p:cNvPr>
          <p:cNvCxnSpPr>
            <a:cxnSpLocks/>
          </p:cNvCxnSpPr>
          <p:nvPr/>
        </p:nvCxnSpPr>
        <p:spPr>
          <a:xfrm>
            <a:off x="1135084" y="2269898"/>
            <a:ext cx="2797117" cy="2797117"/>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0435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514583-3D87-E441-8B38-3FBDB6F85251}"/>
              </a:ext>
            </a:extLst>
          </p:cNvPr>
          <p:cNvPicPr>
            <a:picLocks noChangeAspect="1"/>
          </p:cNvPicPr>
          <p:nvPr/>
        </p:nvPicPr>
        <p:blipFill>
          <a:blip r:embed="rId2"/>
          <a:stretch>
            <a:fillRect/>
          </a:stretch>
        </p:blipFill>
        <p:spPr>
          <a:xfrm>
            <a:off x="4560945" y="1667435"/>
            <a:ext cx="7558003" cy="4348336"/>
          </a:xfrm>
          <a:prstGeom prst="rect">
            <a:avLst/>
          </a:prstGeom>
        </p:spPr>
      </p:pic>
      <p:sp>
        <p:nvSpPr>
          <p:cNvPr id="12" name="Rectangle 11">
            <a:extLst>
              <a:ext uri="{FF2B5EF4-FFF2-40B4-BE49-F238E27FC236}">
                <a16:creationId xmlns:a16="http://schemas.microsoft.com/office/drawing/2014/main" id="{0AB54AD0-945C-7446-A043-6E1F08729BF4}"/>
              </a:ext>
            </a:extLst>
          </p:cNvPr>
          <p:cNvSpPr/>
          <p:nvPr/>
        </p:nvSpPr>
        <p:spPr>
          <a:xfrm>
            <a:off x="859512" y="2045012"/>
            <a:ext cx="3494761" cy="3301009"/>
          </a:xfrm>
          <a:prstGeom prst="rect">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8CE8BA-2900-0F4B-BE65-8C4CC7081CEE}"/>
              </a:ext>
            </a:extLst>
          </p:cNvPr>
          <p:cNvSpPr txBox="1"/>
          <p:nvPr/>
        </p:nvSpPr>
        <p:spPr>
          <a:xfrm rot="16200000">
            <a:off x="-336561" y="3437624"/>
            <a:ext cx="1744388" cy="461665"/>
          </a:xfrm>
          <a:prstGeom prst="rect">
            <a:avLst/>
          </a:prstGeom>
          <a:noFill/>
        </p:spPr>
        <p:txBody>
          <a:bodyPr wrap="none" rtlCol="0">
            <a:spAutoFit/>
          </a:bodyPr>
          <a:lstStyle/>
          <a:p>
            <a:r>
              <a:rPr lang="en-US" sz="2400" dirty="0">
                <a:latin typeface="Arial"/>
                <a:cs typeface="Arial"/>
              </a:rPr>
              <a:t>Abundance</a:t>
            </a:r>
          </a:p>
        </p:txBody>
      </p:sp>
      <p:sp>
        <p:nvSpPr>
          <p:cNvPr id="14" name="TextBox 13">
            <a:extLst>
              <a:ext uri="{FF2B5EF4-FFF2-40B4-BE49-F238E27FC236}">
                <a16:creationId xmlns:a16="http://schemas.microsoft.com/office/drawing/2014/main" id="{284A263D-35BB-8E4B-B178-7E22E3BFDBF1}"/>
              </a:ext>
            </a:extLst>
          </p:cNvPr>
          <p:cNvSpPr txBox="1"/>
          <p:nvPr/>
        </p:nvSpPr>
        <p:spPr>
          <a:xfrm>
            <a:off x="683128" y="5340074"/>
            <a:ext cx="3847528" cy="461665"/>
          </a:xfrm>
          <a:prstGeom prst="rect">
            <a:avLst/>
          </a:prstGeom>
          <a:noFill/>
        </p:spPr>
        <p:txBody>
          <a:bodyPr wrap="none" rtlCol="0">
            <a:spAutoFit/>
          </a:bodyPr>
          <a:lstStyle/>
          <a:p>
            <a:r>
              <a:rPr lang="en-US" sz="2400" dirty="0">
                <a:latin typeface="Arial"/>
                <a:cs typeface="Arial"/>
              </a:rPr>
              <a:t>Distance from niche center</a:t>
            </a:r>
          </a:p>
        </p:txBody>
      </p:sp>
      <p:cxnSp>
        <p:nvCxnSpPr>
          <p:cNvPr id="16" name="Straight Connector 15">
            <a:extLst>
              <a:ext uri="{FF2B5EF4-FFF2-40B4-BE49-F238E27FC236}">
                <a16:creationId xmlns:a16="http://schemas.microsoft.com/office/drawing/2014/main" id="{8A7E8899-B308-EB4E-80B4-F34C9C057CDA}"/>
              </a:ext>
            </a:extLst>
          </p:cNvPr>
          <p:cNvCxnSpPr>
            <a:cxnSpLocks/>
          </p:cNvCxnSpPr>
          <p:nvPr/>
        </p:nvCxnSpPr>
        <p:spPr>
          <a:xfrm>
            <a:off x="1135084" y="2269898"/>
            <a:ext cx="2797117" cy="2797117"/>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6D96F890-D272-A348-900E-34E5BC9F6B46}"/>
              </a:ext>
            </a:extLst>
          </p:cNvPr>
          <p:cNvCxnSpPr>
            <a:cxnSpLocks/>
          </p:cNvCxnSpPr>
          <p:nvPr/>
        </p:nvCxnSpPr>
        <p:spPr>
          <a:xfrm>
            <a:off x="5590400" y="3631126"/>
            <a:ext cx="6286042" cy="1"/>
          </a:xfrm>
          <a:prstGeom prst="line">
            <a:avLst/>
          </a:prstGeom>
          <a:ln w="38100">
            <a:solidFill>
              <a:srgbClr val="004CFF"/>
            </a:solidFill>
            <a:prstDash val="sysDash"/>
          </a:ln>
        </p:spPr>
        <p:style>
          <a:lnRef idx="1">
            <a:schemeClr val="accent6"/>
          </a:lnRef>
          <a:fillRef idx="0">
            <a:schemeClr val="accent6"/>
          </a:fillRef>
          <a:effectRef idx="0">
            <a:schemeClr val="accent6"/>
          </a:effectRef>
          <a:fontRef idx="minor">
            <a:schemeClr val="tx1"/>
          </a:fontRef>
        </p:style>
      </p:cxnSp>
      <p:sp>
        <p:nvSpPr>
          <p:cNvPr id="17" name="Title 1">
            <a:extLst>
              <a:ext uri="{FF2B5EF4-FFF2-40B4-BE49-F238E27FC236}">
                <a16:creationId xmlns:a16="http://schemas.microsoft.com/office/drawing/2014/main" id="{0E352A47-C4C9-7C44-B9F7-C074FD873153}"/>
              </a:ext>
            </a:extLst>
          </p:cNvPr>
          <p:cNvSpPr>
            <a:spLocks noGrp="1"/>
          </p:cNvSpPr>
          <p:nvPr>
            <p:ph type="title"/>
          </p:nvPr>
        </p:nvSpPr>
        <p:spPr/>
        <p:txBody>
          <a:bodyPr>
            <a:normAutofit/>
          </a:bodyPr>
          <a:lstStyle/>
          <a:p>
            <a:r>
              <a:rPr lang="en-US" dirty="0"/>
              <a:t>The ‘Abundant </a:t>
            </a:r>
            <a:r>
              <a:rPr lang="en-US" b="1" dirty="0">
                <a:latin typeface="Arial"/>
                <a:cs typeface="Arial"/>
              </a:rPr>
              <a:t>Center’ Hypothesis</a:t>
            </a:r>
          </a:p>
        </p:txBody>
      </p:sp>
      <p:sp>
        <p:nvSpPr>
          <p:cNvPr id="5" name="Multiply 4">
            <a:extLst>
              <a:ext uri="{FF2B5EF4-FFF2-40B4-BE49-F238E27FC236}">
                <a16:creationId xmlns:a16="http://schemas.microsoft.com/office/drawing/2014/main" id="{4F16D4CC-F702-AB4C-888C-7D2DC1985568}"/>
              </a:ext>
            </a:extLst>
          </p:cNvPr>
          <p:cNvSpPr/>
          <p:nvPr/>
        </p:nvSpPr>
        <p:spPr>
          <a:xfrm>
            <a:off x="683128" y="3252240"/>
            <a:ext cx="2087834" cy="2087834"/>
          </a:xfrm>
          <a:prstGeom prst="mathMultiply">
            <a:avLst>
              <a:gd name="adj1" fmla="val 15276"/>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6CB80E-1137-F94E-A182-653C156CAC13}"/>
              </a:ext>
            </a:extLst>
          </p:cNvPr>
          <p:cNvSpPr/>
          <p:nvPr/>
        </p:nvSpPr>
        <p:spPr>
          <a:xfrm>
            <a:off x="0" y="6550223"/>
            <a:ext cx="12192000" cy="307777"/>
          </a:xfrm>
          <a:prstGeom prst="rect">
            <a:avLst/>
          </a:prstGeom>
        </p:spPr>
        <p:txBody>
          <a:bodyPr wrap="square">
            <a:spAutoFit/>
          </a:bodyPr>
          <a:lstStyle/>
          <a:p>
            <a:r>
              <a:rPr lang="en-GB" sz="1400" dirty="0">
                <a:solidFill>
                  <a:srgbClr val="1C1D1E"/>
                </a:solidFill>
                <a:latin typeface="Arial" panose="020B0604020202020204" pitchFamily="34" charset="0"/>
                <a:cs typeface="Arial" panose="020B0604020202020204" pitchFamily="34" charset="0"/>
              </a:rPr>
              <a:t>Dallas et al. (2017) Species are not most abundant in the centre of their geographic range or climatic niche. </a:t>
            </a:r>
            <a:r>
              <a:rPr lang="en-GB" sz="1400" i="1" dirty="0">
                <a:solidFill>
                  <a:srgbClr val="1C1D1E"/>
                </a:solidFill>
                <a:latin typeface="Arial" panose="020B0604020202020204" pitchFamily="34" charset="0"/>
                <a:cs typeface="Arial" panose="020B0604020202020204" pitchFamily="34" charset="0"/>
              </a:rPr>
              <a:t>Ecology Letters</a:t>
            </a:r>
            <a:r>
              <a:rPr lang="en-GB" sz="1400" dirty="0">
                <a:solidFill>
                  <a:srgbClr val="1C1D1E"/>
                </a:solidFill>
                <a:latin typeface="Arial" panose="020B0604020202020204" pitchFamily="34" charset="0"/>
                <a:cs typeface="Arial" panose="020B0604020202020204" pitchFamily="34" charset="0"/>
              </a:rPr>
              <a:t>. </a:t>
            </a:r>
            <a:r>
              <a:rPr lang="en-GB" sz="1400" dirty="0">
                <a:solidFill>
                  <a:srgbClr val="005274"/>
                </a:solidFill>
                <a:latin typeface="Arial" panose="020B0604020202020204" pitchFamily="34" charset="0"/>
                <a:cs typeface="Arial" panose="020B0604020202020204" pitchFamily="34" charset="0"/>
                <a:hlinkClick r:id="rId3"/>
              </a:rPr>
              <a:t>10.1111/ele.12860</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9874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4" name="Picture 10">
            <a:extLst>
              <a:ext uri="{FF2B5EF4-FFF2-40B4-BE49-F238E27FC236}">
                <a16:creationId xmlns:a16="http://schemas.microsoft.com/office/drawing/2014/main" id="{5DF5D1AA-1DB5-A142-9B10-DA3B6C6F6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30" y="218902"/>
            <a:ext cx="8152277" cy="36228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895462B0-A696-CC49-B2E8-BEFCC137451E}"/>
              </a:ext>
            </a:extLst>
          </p:cNvPr>
          <p:cNvSpPr txBox="1">
            <a:spLocks/>
          </p:cNvSpPr>
          <p:nvPr/>
        </p:nvSpPr>
        <p:spPr>
          <a:xfrm>
            <a:off x="2032000" y="27463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endParaRPr lang="sv-SE" sz="3200" dirty="0"/>
          </a:p>
        </p:txBody>
      </p:sp>
      <p:pic>
        <p:nvPicPr>
          <p:cNvPr id="57356" name="Picture 12" descr="1960 Vintage Botanical Print Betula pubescens Downy Birch | Etsy">
            <a:extLst>
              <a:ext uri="{FF2B5EF4-FFF2-40B4-BE49-F238E27FC236}">
                <a16:creationId xmlns:a16="http://schemas.microsoft.com/office/drawing/2014/main" id="{AD61268D-68C9-224F-8CF6-350DE0A41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6404" y="666663"/>
            <a:ext cx="3674164" cy="55246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7358" name="Picture 14" descr="Downy Birch (Betula Pubescens) Trees in a Forest, Wild Gardens of Acadia,  Acadia National Park' Photographic Print - | AllPosters.com">
            <a:extLst>
              <a:ext uri="{FF2B5EF4-FFF2-40B4-BE49-F238E27FC236}">
                <a16:creationId xmlns:a16="http://schemas.microsoft.com/office/drawing/2014/main" id="{260B7E75-0950-2D47-85DC-93D64AA4B6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93"/>
          <a:stretch/>
        </p:blipFill>
        <p:spPr bwMode="auto">
          <a:xfrm>
            <a:off x="104163" y="3911782"/>
            <a:ext cx="8130014" cy="26965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331C800-D71D-1747-86A3-7AB56A8E45C6}"/>
              </a:ext>
            </a:extLst>
          </p:cNvPr>
          <p:cNvSpPr/>
          <p:nvPr/>
        </p:nvSpPr>
        <p:spPr>
          <a:xfrm>
            <a:off x="161432" y="262112"/>
            <a:ext cx="3764172" cy="477054"/>
          </a:xfrm>
          <a:prstGeom prst="rect">
            <a:avLst/>
          </a:prstGeom>
          <a:noFill/>
          <a:ln>
            <a:noFill/>
          </a:ln>
        </p:spPr>
        <p:txBody>
          <a:bodyPr wrap="none">
            <a:spAutoFit/>
          </a:bodyPr>
          <a:lstStyle/>
          <a:p>
            <a:r>
              <a:rPr lang="en-AU" sz="2500" dirty="0">
                <a:latin typeface="Arial" panose="020B0604020202020204" pitchFamily="34" charset="0"/>
                <a:cs typeface="Arial" panose="020B0604020202020204" pitchFamily="34" charset="0"/>
              </a:rPr>
              <a:t>Birch (</a:t>
            </a:r>
            <a:r>
              <a:rPr lang="en-US" sz="2500" i="1" dirty="0">
                <a:latin typeface="Arial" panose="020B0604020202020204" pitchFamily="34" charset="0"/>
                <a:cs typeface="Arial" panose="020B0604020202020204" pitchFamily="34" charset="0"/>
              </a:rPr>
              <a:t>Betula </a:t>
            </a:r>
            <a:r>
              <a:rPr lang="en-US" sz="2500" i="1" dirty="0" err="1">
                <a:latin typeface="Arial" panose="020B0604020202020204" pitchFamily="34" charset="0"/>
                <a:cs typeface="Arial" panose="020B0604020202020204" pitchFamily="34" charset="0"/>
              </a:rPr>
              <a:t>pubescens</a:t>
            </a:r>
            <a:r>
              <a:rPr lang="en-US" sz="25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751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4" name="Picture 10">
            <a:extLst>
              <a:ext uri="{FF2B5EF4-FFF2-40B4-BE49-F238E27FC236}">
                <a16:creationId xmlns:a16="http://schemas.microsoft.com/office/drawing/2014/main" id="{5DF5D1AA-1DB5-A142-9B10-DA3B6C6F6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30" y="218902"/>
            <a:ext cx="8152277" cy="36228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3969660-3E4D-8745-AC13-87E2814A1014}"/>
              </a:ext>
            </a:extLst>
          </p:cNvPr>
          <p:cNvPicPr>
            <a:picLocks noChangeAspect="1"/>
          </p:cNvPicPr>
          <p:nvPr/>
        </p:nvPicPr>
        <p:blipFill>
          <a:blip r:embed="rId3"/>
          <a:stretch>
            <a:fillRect/>
          </a:stretch>
        </p:blipFill>
        <p:spPr>
          <a:xfrm>
            <a:off x="8312192" y="1536321"/>
            <a:ext cx="3847763" cy="3806610"/>
          </a:xfrm>
          <a:prstGeom prst="rect">
            <a:avLst/>
          </a:prstGeom>
          <a:ln>
            <a:noFill/>
          </a:ln>
        </p:spPr>
      </p:pic>
      <p:sp>
        <p:nvSpPr>
          <p:cNvPr id="23" name="TextBox 22">
            <a:extLst>
              <a:ext uri="{FF2B5EF4-FFF2-40B4-BE49-F238E27FC236}">
                <a16:creationId xmlns:a16="http://schemas.microsoft.com/office/drawing/2014/main" id="{82A79694-2A4C-7645-88B3-C193D58645C0}"/>
              </a:ext>
            </a:extLst>
          </p:cNvPr>
          <p:cNvSpPr txBox="1"/>
          <p:nvPr/>
        </p:nvSpPr>
        <p:spPr>
          <a:xfrm>
            <a:off x="8908076" y="5074333"/>
            <a:ext cx="3012363" cy="323165"/>
          </a:xfrm>
          <a:prstGeom prst="rect">
            <a:avLst/>
          </a:prstGeom>
          <a:solidFill>
            <a:schemeClr val="bg1"/>
          </a:solidFill>
        </p:spPr>
        <p:txBody>
          <a:bodyPr wrap="none" rtlCol="0">
            <a:spAutoFit/>
          </a:bodyPr>
          <a:lstStyle/>
          <a:p>
            <a:r>
              <a:rPr lang="en-US" sz="1500" dirty="0">
                <a:latin typeface="Arial"/>
                <a:cs typeface="Arial"/>
              </a:rPr>
              <a:t>Annual average temperature (˚C)</a:t>
            </a:r>
          </a:p>
        </p:txBody>
      </p:sp>
      <p:sp>
        <p:nvSpPr>
          <p:cNvPr id="24" name="TextBox 23">
            <a:extLst>
              <a:ext uri="{FF2B5EF4-FFF2-40B4-BE49-F238E27FC236}">
                <a16:creationId xmlns:a16="http://schemas.microsoft.com/office/drawing/2014/main" id="{D4E4C486-E923-6B4B-944C-ECCA93E49CE3}"/>
              </a:ext>
            </a:extLst>
          </p:cNvPr>
          <p:cNvSpPr txBox="1"/>
          <p:nvPr/>
        </p:nvSpPr>
        <p:spPr>
          <a:xfrm rot="16200000">
            <a:off x="6827776" y="3160261"/>
            <a:ext cx="3300412" cy="323165"/>
          </a:xfrm>
          <a:prstGeom prst="rect">
            <a:avLst/>
          </a:prstGeom>
          <a:solidFill>
            <a:schemeClr val="bg1"/>
          </a:solidFill>
        </p:spPr>
        <p:txBody>
          <a:bodyPr wrap="square" rtlCol="0">
            <a:spAutoFit/>
          </a:bodyPr>
          <a:lstStyle/>
          <a:p>
            <a:pPr algn="ctr"/>
            <a:r>
              <a:rPr lang="en-US" sz="1500" dirty="0">
                <a:latin typeface="Arial"/>
                <a:cs typeface="Arial"/>
              </a:rPr>
              <a:t>Annual precipitation (mm)</a:t>
            </a:r>
          </a:p>
        </p:txBody>
      </p:sp>
      <p:sp>
        <p:nvSpPr>
          <p:cNvPr id="10" name="Title 1">
            <a:extLst>
              <a:ext uri="{FF2B5EF4-FFF2-40B4-BE49-F238E27FC236}">
                <a16:creationId xmlns:a16="http://schemas.microsoft.com/office/drawing/2014/main" id="{895462B0-A696-CC49-B2E8-BEFCC137451E}"/>
              </a:ext>
            </a:extLst>
          </p:cNvPr>
          <p:cNvSpPr txBox="1">
            <a:spLocks/>
          </p:cNvSpPr>
          <p:nvPr/>
        </p:nvSpPr>
        <p:spPr>
          <a:xfrm>
            <a:off x="2032000" y="27463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endParaRPr lang="sv-SE" sz="3200" dirty="0"/>
          </a:p>
        </p:txBody>
      </p:sp>
      <p:pic>
        <p:nvPicPr>
          <p:cNvPr id="57358" name="Picture 14" descr="Downy Birch (Betula Pubescens) Trees in a Forest, Wild Gardens of Acadia,  Acadia National Park' Photographic Print - | AllPosters.com">
            <a:extLst>
              <a:ext uri="{FF2B5EF4-FFF2-40B4-BE49-F238E27FC236}">
                <a16:creationId xmlns:a16="http://schemas.microsoft.com/office/drawing/2014/main" id="{260B7E75-0950-2D47-85DC-93D64AA4B6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93"/>
          <a:stretch/>
        </p:blipFill>
        <p:spPr bwMode="auto">
          <a:xfrm>
            <a:off x="104163" y="3911782"/>
            <a:ext cx="8130014" cy="26965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331C800-D71D-1747-86A3-7AB56A8E45C6}"/>
              </a:ext>
            </a:extLst>
          </p:cNvPr>
          <p:cNvSpPr/>
          <p:nvPr/>
        </p:nvSpPr>
        <p:spPr>
          <a:xfrm>
            <a:off x="161432" y="262112"/>
            <a:ext cx="3764172" cy="477054"/>
          </a:xfrm>
          <a:prstGeom prst="rect">
            <a:avLst/>
          </a:prstGeom>
          <a:noFill/>
          <a:ln>
            <a:noFill/>
          </a:ln>
        </p:spPr>
        <p:txBody>
          <a:bodyPr wrap="none">
            <a:spAutoFit/>
          </a:bodyPr>
          <a:lstStyle/>
          <a:p>
            <a:r>
              <a:rPr lang="en-AU" sz="2500" dirty="0">
                <a:latin typeface="Arial" panose="020B0604020202020204" pitchFamily="34" charset="0"/>
                <a:cs typeface="Arial" panose="020B0604020202020204" pitchFamily="34" charset="0"/>
              </a:rPr>
              <a:t>Birch (</a:t>
            </a:r>
            <a:r>
              <a:rPr lang="en-US" sz="2500" i="1" dirty="0">
                <a:latin typeface="Arial" panose="020B0604020202020204" pitchFamily="34" charset="0"/>
                <a:cs typeface="Arial" panose="020B0604020202020204" pitchFamily="34" charset="0"/>
              </a:rPr>
              <a:t>Betula </a:t>
            </a:r>
            <a:r>
              <a:rPr lang="en-US" sz="2500" i="1" dirty="0" err="1">
                <a:latin typeface="Arial" panose="020B0604020202020204" pitchFamily="34" charset="0"/>
                <a:cs typeface="Arial" panose="020B0604020202020204" pitchFamily="34" charset="0"/>
              </a:rPr>
              <a:t>pubescens</a:t>
            </a:r>
            <a:r>
              <a:rPr lang="en-US" sz="25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1266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0185B78-A88A-014F-937E-53327D78CDCD}"/>
              </a:ext>
            </a:extLst>
          </p:cNvPr>
          <p:cNvSpPr>
            <a:spLocks noGrp="1"/>
          </p:cNvSpPr>
          <p:nvPr>
            <p:ph idx="1"/>
          </p:nvPr>
        </p:nvSpPr>
        <p:spPr/>
        <p:txBody>
          <a:bodyPr/>
          <a:lstStyle/>
          <a:p>
            <a:endParaRPr lang="en-US" dirty="0"/>
          </a:p>
        </p:txBody>
      </p:sp>
      <p:sp>
        <p:nvSpPr>
          <p:cNvPr id="5" name="Title 4">
            <a:extLst>
              <a:ext uri="{FF2B5EF4-FFF2-40B4-BE49-F238E27FC236}">
                <a16:creationId xmlns:a16="http://schemas.microsoft.com/office/drawing/2014/main" id="{823AE300-BEBC-EC4A-BFFF-D7537CC297A5}"/>
              </a:ext>
            </a:extLst>
          </p:cNvPr>
          <p:cNvSpPr>
            <a:spLocks noGrp="1"/>
          </p:cNvSpPr>
          <p:nvPr>
            <p:ph type="title"/>
          </p:nvPr>
        </p:nvSpPr>
        <p:spPr/>
        <p:txBody>
          <a:bodyPr/>
          <a:lstStyle/>
          <a:p>
            <a:endParaRPr lang="en-US" dirty="0"/>
          </a:p>
        </p:txBody>
      </p:sp>
      <p:pic>
        <p:nvPicPr>
          <p:cNvPr id="6146" name="Picture 2">
            <a:extLst>
              <a:ext uri="{FF2B5EF4-FFF2-40B4-BE49-F238E27FC236}">
                <a16:creationId xmlns:a16="http://schemas.microsoft.com/office/drawing/2014/main" id="{60F3A17D-23F3-6A42-9FEC-28867C1913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25" r="9179" b="4005"/>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987A6D-55E6-294C-849B-C69385018165}"/>
              </a:ext>
            </a:extLst>
          </p:cNvPr>
          <p:cNvSpPr txBox="1"/>
          <p:nvPr/>
        </p:nvSpPr>
        <p:spPr>
          <a:xfrm>
            <a:off x="5711870" y="415003"/>
            <a:ext cx="4398701" cy="2554545"/>
          </a:xfrm>
          <a:prstGeom prst="rect">
            <a:avLst/>
          </a:prstGeom>
          <a:noFill/>
        </p:spPr>
        <p:txBody>
          <a:bodyPr wrap="square" rtlCol="0">
            <a:spAutoFit/>
          </a:bodyPr>
          <a:lstStyle/>
          <a:p>
            <a:r>
              <a:rPr lang="en-US" sz="8000" dirty="0" err="1">
                <a:solidFill>
                  <a:schemeClr val="accent6">
                    <a:lumMod val="75000"/>
                  </a:schemeClr>
                </a:solidFill>
                <a:latin typeface="Impact" panose="020B0806030902050204" pitchFamily="34" charset="0"/>
                <a:cs typeface="Arial"/>
              </a:rPr>
              <a:t>pausa</a:t>
            </a:r>
            <a:r>
              <a:rPr lang="en-US" sz="8000" dirty="0">
                <a:solidFill>
                  <a:schemeClr val="accent6">
                    <a:lumMod val="75000"/>
                  </a:schemeClr>
                </a:solidFill>
                <a:latin typeface="Impact" panose="020B0806030902050204" pitchFamily="34" charset="0"/>
                <a:cs typeface="Arial"/>
              </a:rPr>
              <a:t> </a:t>
            </a:r>
            <a:r>
              <a:rPr lang="en-US" sz="8000" dirty="0" err="1">
                <a:solidFill>
                  <a:schemeClr val="accent6">
                    <a:lumMod val="75000"/>
                  </a:schemeClr>
                </a:solidFill>
                <a:latin typeface="Impact" panose="020B0806030902050204" pitchFamily="34" charset="0"/>
                <a:cs typeface="Arial"/>
              </a:rPr>
              <a:t>caffè</a:t>
            </a:r>
            <a:endParaRPr lang="en-US" sz="8000" dirty="0">
              <a:solidFill>
                <a:schemeClr val="accent6">
                  <a:lumMod val="75000"/>
                </a:schemeClr>
              </a:solidFill>
              <a:latin typeface="Impact" panose="020B0806030902050204" pitchFamily="34" charset="0"/>
              <a:cs typeface="Arial"/>
            </a:endParaRPr>
          </a:p>
        </p:txBody>
      </p:sp>
    </p:spTree>
    <p:extLst>
      <p:ext uri="{BB962C8B-B14F-4D97-AF65-F5344CB8AC3E}">
        <p14:creationId xmlns:p14="http://schemas.microsoft.com/office/powerpoint/2010/main" val="523656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4" name="Picture 10">
            <a:extLst>
              <a:ext uri="{FF2B5EF4-FFF2-40B4-BE49-F238E27FC236}">
                <a16:creationId xmlns:a16="http://schemas.microsoft.com/office/drawing/2014/main" id="{5DF5D1AA-1DB5-A142-9B10-DA3B6C6F6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30" y="218902"/>
            <a:ext cx="8152277" cy="36228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3969660-3E4D-8745-AC13-87E2814A1014}"/>
              </a:ext>
            </a:extLst>
          </p:cNvPr>
          <p:cNvPicPr>
            <a:picLocks noChangeAspect="1"/>
          </p:cNvPicPr>
          <p:nvPr/>
        </p:nvPicPr>
        <p:blipFill>
          <a:blip r:embed="rId3"/>
          <a:stretch>
            <a:fillRect/>
          </a:stretch>
        </p:blipFill>
        <p:spPr>
          <a:xfrm>
            <a:off x="8312192" y="1536321"/>
            <a:ext cx="3847763" cy="3806610"/>
          </a:xfrm>
          <a:prstGeom prst="rect">
            <a:avLst/>
          </a:prstGeom>
          <a:ln>
            <a:noFill/>
          </a:ln>
        </p:spPr>
      </p:pic>
      <p:sp>
        <p:nvSpPr>
          <p:cNvPr id="23" name="TextBox 22">
            <a:extLst>
              <a:ext uri="{FF2B5EF4-FFF2-40B4-BE49-F238E27FC236}">
                <a16:creationId xmlns:a16="http://schemas.microsoft.com/office/drawing/2014/main" id="{82A79694-2A4C-7645-88B3-C193D58645C0}"/>
              </a:ext>
            </a:extLst>
          </p:cNvPr>
          <p:cNvSpPr txBox="1"/>
          <p:nvPr/>
        </p:nvSpPr>
        <p:spPr>
          <a:xfrm>
            <a:off x="8908076" y="5074333"/>
            <a:ext cx="3012363" cy="323165"/>
          </a:xfrm>
          <a:prstGeom prst="rect">
            <a:avLst/>
          </a:prstGeom>
          <a:solidFill>
            <a:schemeClr val="bg1"/>
          </a:solidFill>
        </p:spPr>
        <p:txBody>
          <a:bodyPr wrap="none" rtlCol="0">
            <a:spAutoFit/>
          </a:bodyPr>
          <a:lstStyle/>
          <a:p>
            <a:r>
              <a:rPr lang="en-US" sz="1500" dirty="0">
                <a:latin typeface="Arial"/>
                <a:cs typeface="Arial"/>
              </a:rPr>
              <a:t>Annual average temperature (˚C)</a:t>
            </a:r>
          </a:p>
        </p:txBody>
      </p:sp>
      <p:sp>
        <p:nvSpPr>
          <p:cNvPr id="24" name="TextBox 23">
            <a:extLst>
              <a:ext uri="{FF2B5EF4-FFF2-40B4-BE49-F238E27FC236}">
                <a16:creationId xmlns:a16="http://schemas.microsoft.com/office/drawing/2014/main" id="{D4E4C486-E923-6B4B-944C-ECCA93E49CE3}"/>
              </a:ext>
            </a:extLst>
          </p:cNvPr>
          <p:cNvSpPr txBox="1"/>
          <p:nvPr/>
        </p:nvSpPr>
        <p:spPr>
          <a:xfrm rot="16200000">
            <a:off x="6827776" y="3160261"/>
            <a:ext cx="3300412" cy="323165"/>
          </a:xfrm>
          <a:prstGeom prst="rect">
            <a:avLst/>
          </a:prstGeom>
          <a:solidFill>
            <a:schemeClr val="bg1"/>
          </a:solidFill>
        </p:spPr>
        <p:txBody>
          <a:bodyPr wrap="square" rtlCol="0">
            <a:spAutoFit/>
          </a:bodyPr>
          <a:lstStyle/>
          <a:p>
            <a:pPr algn="ctr"/>
            <a:r>
              <a:rPr lang="en-US" sz="1500" dirty="0">
                <a:latin typeface="Arial"/>
                <a:cs typeface="Arial"/>
              </a:rPr>
              <a:t>Annual precipitation (mm)</a:t>
            </a:r>
          </a:p>
        </p:txBody>
      </p:sp>
      <p:sp>
        <p:nvSpPr>
          <p:cNvPr id="10" name="Title 1">
            <a:extLst>
              <a:ext uri="{FF2B5EF4-FFF2-40B4-BE49-F238E27FC236}">
                <a16:creationId xmlns:a16="http://schemas.microsoft.com/office/drawing/2014/main" id="{895462B0-A696-CC49-B2E8-BEFCC137451E}"/>
              </a:ext>
            </a:extLst>
          </p:cNvPr>
          <p:cNvSpPr txBox="1">
            <a:spLocks/>
          </p:cNvSpPr>
          <p:nvPr/>
        </p:nvSpPr>
        <p:spPr>
          <a:xfrm>
            <a:off x="2032000" y="27463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endParaRPr lang="sv-SE" sz="3200" dirty="0"/>
          </a:p>
        </p:txBody>
      </p:sp>
      <p:pic>
        <p:nvPicPr>
          <p:cNvPr id="57358" name="Picture 14" descr="Downy Birch (Betula Pubescens) Trees in a Forest, Wild Gardens of Acadia,  Acadia National Park' Photographic Print - | AllPosters.com">
            <a:extLst>
              <a:ext uri="{FF2B5EF4-FFF2-40B4-BE49-F238E27FC236}">
                <a16:creationId xmlns:a16="http://schemas.microsoft.com/office/drawing/2014/main" id="{260B7E75-0950-2D47-85DC-93D64AA4B6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93"/>
          <a:stretch/>
        </p:blipFill>
        <p:spPr bwMode="auto">
          <a:xfrm>
            <a:off x="104163" y="3911782"/>
            <a:ext cx="8130014" cy="26965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D464588E-7738-1940-8B33-4480DB4577DC}"/>
              </a:ext>
            </a:extLst>
          </p:cNvPr>
          <p:cNvSpPr/>
          <p:nvPr/>
        </p:nvSpPr>
        <p:spPr>
          <a:xfrm>
            <a:off x="10568093" y="3962622"/>
            <a:ext cx="197511" cy="197511"/>
          </a:xfrm>
          <a:prstGeom prst="ellipse">
            <a:avLst/>
          </a:prstGeom>
          <a:solidFill>
            <a:srgbClr val="FFFF00"/>
          </a:solid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519D7A-EBA5-7543-B0B9-CA6B03DB110A}"/>
              </a:ext>
            </a:extLst>
          </p:cNvPr>
          <p:cNvSpPr/>
          <p:nvPr/>
        </p:nvSpPr>
        <p:spPr>
          <a:xfrm>
            <a:off x="9510255" y="4160133"/>
            <a:ext cx="197511" cy="197511"/>
          </a:xfrm>
          <a:prstGeom prst="ellipse">
            <a:avLst/>
          </a:prstGeom>
          <a:solidFill>
            <a:srgbClr val="FFFF00"/>
          </a:solid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D09EAA7-BC42-3046-9174-9EAECADEF3F5}"/>
              </a:ext>
            </a:extLst>
          </p:cNvPr>
          <p:cNvCxnSpPr>
            <a:cxnSpLocks/>
          </p:cNvCxnSpPr>
          <p:nvPr/>
        </p:nvCxnSpPr>
        <p:spPr>
          <a:xfrm>
            <a:off x="9633050" y="2694829"/>
            <a:ext cx="0" cy="1388679"/>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BB96D6C1-F34C-B34D-A814-35DC342DE3FE}"/>
              </a:ext>
            </a:extLst>
          </p:cNvPr>
          <p:cNvCxnSpPr>
            <a:cxnSpLocks/>
          </p:cNvCxnSpPr>
          <p:nvPr/>
        </p:nvCxnSpPr>
        <p:spPr>
          <a:xfrm flipH="1">
            <a:off x="10666849" y="2608713"/>
            <a:ext cx="292746" cy="1299342"/>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8FA3FCB-47B2-7341-A7DA-3B284DF2E0BA}"/>
              </a:ext>
            </a:extLst>
          </p:cNvPr>
          <p:cNvSpPr txBox="1"/>
          <p:nvPr/>
        </p:nvSpPr>
        <p:spPr>
          <a:xfrm>
            <a:off x="9117339" y="1986943"/>
            <a:ext cx="1181734" cy="707886"/>
          </a:xfrm>
          <a:prstGeom prst="rect">
            <a:avLst/>
          </a:prstGeom>
          <a:noFill/>
        </p:spPr>
        <p:txBody>
          <a:bodyPr wrap="none" rtlCol="0">
            <a:spAutoFit/>
          </a:bodyPr>
          <a:lstStyle/>
          <a:p>
            <a:pPr algn="ctr"/>
            <a:r>
              <a:rPr lang="en-US" sz="2000" dirty="0">
                <a:solidFill>
                  <a:srgbClr val="FF0000"/>
                </a:solidFill>
                <a:latin typeface="Arial"/>
                <a:cs typeface="Arial"/>
              </a:rPr>
              <a:t>Northern</a:t>
            </a:r>
          </a:p>
          <a:p>
            <a:pPr algn="ctr"/>
            <a:r>
              <a:rPr lang="en-US" sz="2000" dirty="0">
                <a:solidFill>
                  <a:srgbClr val="FF0000"/>
                </a:solidFill>
                <a:latin typeface="Arial"/>
                <a:cs typeface="Arial"/>
              </a:rPr>
              <a:t>Sweden</a:t>
            </a:r>
          </a:p>
        </p:txBody>
      </p:sp>
      <p:sp>
        <p:nvSpPr>
          <p:cNvPr id="18" name="TextBox 17">
            <a:extLst>
              <a:ext uri="{FF2B5EF4-FFF2-40B4-BE49-F238E27FC236}">
                <a16:creationId xmlns:a16="http://schemas.microsoft.com/office/drawing/2014/main" id="{4F535945-1A15-7E45-BEF8-35DF49EB80F5}"/>
              </a:ext>
            </a:extLst>
          </p:cNvPr>
          <p:cNvSpPr txBox="1"/>
          <p:nvPr/>
        </p:nvSpPr>
        <p:spPr>
          <a:xfrm>
            <a:off x="10666848" y="1936530"/>
            <a:ext cx="1225015" cy="707886"/>
          </a:xfrm>
          <a:prstGeom prst="rect">
            <a:avLst/>
          </a:prstGeom>
          <a:noFill/>
        </p:spPr>
        <p:txBody>
          <a:bodyPr wrap="none" rtlCol="0">
            <a:spAutoFit/>
          </a:bodyPr>
          <a:lstStyle/>
          <a:p>
            <a:pPr algn="ctr"/>
            <a:r>
              <a:rPr lang="en-US" sz="2000" dirty="0">
                <a:solidFill>
                  <a:srgbClr val="FF0000"/>
                </a:solidFill>
                <a:latin typeface="Arial"/>
                <a:cs typeface="Arial"/>
              </a:rPr>
              <a:t>Southern</a:t>
            </a:r>
          </a:p>
          <a:p>
            <a:pPr algn="ctr"/>
            <a:r>
              <a:rPr lang="en-US" sz="2000" dirty="0">
                <a:solidFill>
                  <a:srgbClr val="FF0000"/>
                </a:solidFill>
                <a:latin typeface="Arial"/>
                <a:cs typeface="Arial"/>
              </a:rPr>
              <a:t>Sweden</a:t>
            </a:r>
          </a:p>
        </p:txBody>
      </p:sp>
      <p:sp>
        <p:nvSpPr>
          <p:cNvPr id="19" name="Rectangle 18">
            <a:extLst>
              <a:ext uri="{FF2B5EF4-FFF2-40B4-BE49-F238E27FC236}">
                <a16:creationId xmlns:a16="http://schemas.microsoft.com/office/drawing/2014/main" id="{A331C800-D71D-1747-86A3-7AB56A8E45C6}"/>
              </a:ext>
            </a:extLst>
          </p:cNvPr>
          <p:cNvSpPr/>
          <p:nvPr/>
        </p:nvSpPr>
        <p:spPr>
          <a:xfrm>
            <a:off x="161432" y="262112"/>
            <a:ext cx="3764172" cy="477054"/>
          </a:xfrm>
          <a:prstGeom prst="rect">
            <a:avLst/>
          </a:prstGeom>
          <a:noFill/>
          <a:ln>
            <a:noFill/>
          </a:ln>
        </p:spPr>
        <p:txBody>
          <a:bodyPr wrap="none">
            <a:spAutoFit/>
          </a:bodyPr>
          <a:lstStyle/>
          <a:p>
            <a:r>
              <a:rPr lang="en-AU" sz="2500" dirty="0">
                <a:latin typeface="Arial" panose="020B0604020202020204" pitchFamily="34" charset="0"/>
                <a:cs typeface="Arial" panose="020B0604020202020204" pitchFamily="34" charset="0"/>
              </a:rPr>
              <a:t>Birch (</a:t>
            </a:r>
            <a:r>
              <a:rPr lang="en-US" sz="2500" i="1" dirty="0">
                <a:latin typeface="Arial" panose="020B0604020202020204" pitchFamily="34" charset="0"/>
                <a:cs typeface="Arial" panose="020B0604020202020204" pitchFamily="34" charset="0"/>
              </a:rPr>
              <a:t>Betula </a:t>
            </a:r>
            <a:r>
              <a:rPr lang="en-US" sz="2500" i="1" dirty="0" err="1">
                <a:latin typeface="Arial" panose="020B0604020202020204" pitchFamily="34" charset="0"/>
                <a:cs typeface="Arial" panose="020B0604020202020204" pitchFamily="34" charset="0"/>
              </a:rPr>
              <a:t>pubescens</a:t>
            </a:r>
            <a:r>
              <a:rPr lang="en-US" sz="2500" dirty="0">
                <a:latin typeface="Arial" panose="020B0604020202020204" pitchFamily="34" charset="0"/>
                <a:cs typeface="Arial" panose="020B0604020202020204" pitchFamily="34" charset="0"/>
              </a:rPr>
              <a:t>)</a:t>
            </a:r>
          </a:p>
        </p:txBody>
      </p:sp>
      <p:sp>
        <p:nvSpPr>
          <p:cNvPr id="20" name="Oval 19">
            <a:extLst>
              <a:ext uri="{FF2B5EF4-FFF2-40B4-BE49-F238E27FC236}">
                <a16:creationId xmlns:a16="http://schemas.microsoft.com/office/drawing/2014/main" id="{009CF71E-22C9-D14B-A0EC-D4A0835D6772}"/>
              </a:ext>
            </a:extLst>
          </p:cNvPr>
          <p:cNvSpPr/>
          <p:nvPr/>
        </p:nvSpPr>
        <p:spPr>
          <a:xfrm>
            <a:off x="3027404" y="1077970"/>
            <a:ext cx="197511" cy="197511"/>
          </a:xfrm>
          <a:prstGeom prst="ellipse">
            <a:avLst/>
          </a:prstGeom>
          <a:solidFill>
            <a:srgbClr val="FFFF00"/>
          </a:solid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951D7CD-8575-9243-9B7D-90595E61459F}"/>
              </a:ext>
            </a:extLst>
          </p:cNvPr>
          <p:cNvSpPr/>
          <p:nvPr/>
        </p:nvSpPr>
        <p:spPr>
          <a:xfrm>
            <a:off x="2802668" y="2092962"/>
            <a:ext cx="197511" cy="197511"/>
          </a:xfrm>
          <a:prstGeom prst="ellipse">
            <a:avLst/>
          </a:prstGeom>
          <a:solidFill>
            <a:srgbClr val="FFFF00"/>
          </a:solidFill>
          <a:ln w="635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5077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E352A47-C4C9-7C44-B9F7-C074FD873153}"/>
              </a:ext>
            </a:extLst>
          </p:cNvPr>
          <p:cNvSpPr>
            <a:spLocks noGrp="1"/>
          </p:cNvSpPr>
          <p:nvPr>
            <p:ph type="title"/>
          </p:nvPr>
        </p:nvSpPr>
        <p:spPr>
          <a:xfrm>
            <a:off x="397708" y="88373"/>
            <a:ext cx="10972800" cy="1143000"/>
          </a:xfrm>
        </p:spPr>
        <p:txBody>
          <a:bodyPr>
            <a:normAutofit/>
          </a:bodyPr>
          <a:lstStyle/>
          <a:p>
            <a:r>
              <a:rPr lang="en-AU" dirty="0"/>
              <a:t>Intraspecific variation and ecotypes</a:t>
            </a:r>
            <a:br>
              <a:rPr lang="en-AU" dirty="0"/>
            </a:br>
            <a:r>
              <a:rPr lang="en-US" sz="2900" b="0" dirty="0" err="1">
                <a:solidFill>
                  <a:srgbClr val="000000"/>
                </a:solidFill>
                <a:latin typeface="Arial" panose="020B0604020202020204" pitchFamily="34" charset="0"/>
              </a:rPr>
              <a:t>Turesson’s</a:t>
            </a:r>
            <a:r>
              <a:rPr lang="en-US" sz="2900" b="0" dirty="0">
                <a:solidFill>
                  <a:srgbClr val="000000"/>
                </a:solidFill>
                <a:latin typeface="Arial" panose="020B0604020202020204" pitchFamily="34" charset="0"/>
              </a:rPr>
              <a:t> birches</a:t>
            </a:r>
            <a:endParaRPr lang="en-AU" sz="2900" b="0" dirty="0">
              <a:latin typeface="Arial"/>
              <a:cs typeface="Arial"/>
            </a:endParaRPr>
          </a:p>
        </p:txBody>
      </p:sp>
      <p:sp>
        <p:nvSpPr>
          <p:cNvPr id="10" name="Title 1">
            <a:extLst>
              <a:ext uri="{FF2B5EF4-FFF2-40B4-BE49-F238E27FC236}">
                <a16:creationId xmlns:a16="http://schemas.microsoft.com/office/drawing/2014/main" id="{895462B0-A696-CC49-B2E8-BEFCC137451E}"/>
              </a:ext>
            </a:extLst>
          </p:cNvPr>
          <p:cNvSpPr txBox="1">
            <a:spLocks/>
          </p:cNvSpPr>
          <p:nvPr/>
        </p:nvSpPr>
        <p:spPr>
          <a:xfrm>
            <a:off x="2032000" y="27463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b="1" i="0" kern="1200">
                <a:solidFill>
                  <a:schemeClr val="tx1"/>
                </a:solidFill>
                <a:latin typeface="Arial"/>
                <a:ea typeface="+mj-ea"/>
                <a:cs typeface="Arial"/>
              </a:defRPr>
            </a:lvl1pPr>
          </a:lstStyle>
          <a:p>
            <a:endParaRPr lang="sv-SE" sz="3200" dirty="0"/>
          </a:p>
        </p:txBody>
      </p:sp>
      <p:pic>
        <p:nvPicPr>
          <p:cNvPr id="57350" name="Picture 6">
            <a:extLst>
              <a:ext uri="{FF2B5EF4-FFF2-40B4-BE49-F238E27FC236}">
                <a16:creationId xmlns:a16="http://schemas.microsoft.com/office/drawing/2014/main" id="{2BF4C24E-E2A2-4042-A33F-E684EB9FB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4098" y="2698384"/>
            <a:ext cx="1750165" cy="24422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FD8BB11-9D5B-944C-83E0-570ECC79F879}"/>
              </a:ext>
            </a:extLst>
          </p:cNvPr>
          <p:cNvSpPr/>
          <p:nvPr/>
        </p:nvSpPr>
        <p:spPr>
          <a:xfrm>
            <a:off x="484098" y="5140660"/>
            <a:ext cx="1750165" cy="584775"/>
          </a:xfrm>
          <a:prstGeom prst="rect">
            <a:avLst/>
          </a:prstGeom>
        </p:spPr>
        <p:txBody>
          <a:bodyPr wrap="square">
            <a:spAutoFit/>
          </a:bodyPr>
          <a:lstStyle/>
          <a:p>
            <a:pPr algn="ctr"/>
            <a:r>
              <a:rPr lang="en-US" sz="1600" dirty="0" err="1">
                <a:solidFill>
                  <a:srgbClr val="000000"/>
                </a:solidFill>
                <a:latin typeface="Arial" panose="020B0604020202020204" pitchFamily="34" charset="0"/>
              </a:rPr>
              <a:t>Göte</a:t>
            </a:r>
            <a:r>
              <a:rPr lang="en-US" sz="1600" dirty="0">
                <a:solidFill>
                  <a:srgbClr val="000000"/>
                </a:solidFill>
                <a:latin typeface="Arial" panose="020B0604020202020204" pitchFamily="34" charset="0"/>
              </a:rPr>
              <a:t> </a:t>
            </a:r>
            <a:r>
              <a:rPr lang="en-US" sz="1600" dirty="0" err="1">
                <a:solidFill>
                  <a:srgbClr val="000000"/>
                </a:solidFill>
                <a:latin typeface="Arial" panose="020B0604020202020204" pitchFamily="34" charset="0"/>
              </a:rPr>
              <a:t>Turesson</a:t>
            </a:r>
            <a:endParaRPr lang="en-US" sz="1600" dirty="0">
              <a:solidFill>
                <a:srgbClr val="000000"/>
              </a:solidFill>
              <a:latin typeface="Arial" panose="020B0604020202020204" pitchFamily="34" charset="0"/>
            </a:endParaRPr>
          </a:p>
          <a:p>
            <a:pPr algn="ctr"/>
            <a:r>
              <a:rPr lang="en-US" sz="1600" dirty="0">
                <a:solidFill>
                  <a:srgbClr val="000000"/>
                </a:solidFill>
                <a:latin typeface="Arial" panose="020B0604020202020204" pitchFamily="34" charset="0"/>
              </a:rPr>
              <a:t>(1892 – 1970)</a:t>
            </a:r>
            <a:endParaRPr lang="en-US" sz="1600" dirty="0"/>
          </a:p>
        </p:txBody>
      </p:sp>
      <p:pic>
        <p:nvPicPr>
          <p:cNvPr id="24" name="Picture 8" descr="SLUs björkallé">
            <a:extLst>
              <a:ext uri="{FF2B5EF4-FFF2-40B4-BE49-F238E27FC236}">
                <a16:creationId xmlns:a16="http://schemas.microsoft.com/office/drawing/2014/main" id="{CAD499C2-992E-1946-B8AB-673C00F14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7968" y="1359668"/>
            <a:ext cx="9509930" cy="533799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5B53346-D9D6-794B-BE6F-37EB829C9D60}"/>
              </a:ext>
            </a:extLst>
          </p:cNvPr>
          <p:cNvSpPr txBox="1"/>
          <p:nvPr/>
        </p:nvSpPr>
        <p:spPr>
          <a:xfrm>
            <a:off x="2507968" y="2204351"/>
            <a:ext cx="2350323" cy="861774"/>
          </a:xfrm>
          <a:prstGeom prst="rect">
            <a:avLst/>
          </a:prstGeom>
          <a:noFill/>
        </p:spPr>
        <p:txBody>
          <a:bodyPr wrap="none" rtlCol="0">
            <a:spAutoFit/>
          </a:bodyPr>
          <a:lstStyle/>
          <a:p>
            <a:pPr algn="ctr"/>
            <a:r>
              <a:rPr lang="en-US" sz="3000" b="1" dirty="0" err="1">
                <a:solidFill>
                  <a:srgbClr val="FFFF00"/>
                </a:solidFill>
                <a:latin typeface="Arial"/>
                <a:cs typeface="Arial"/>
              </a:rPr>
              <a:t>Lappland</a:t>
            </a:r>
            <a:endParaRPr lang="en-US" sz="3000" b="1" dirty="0">
              <a:solidFill>
                <a:srgbClr val="FFFF00"/>
              </a:solidFill>
              <a:latin typeface="Arial"/>
              <a:cs typeface="Arial"/>
            </a:endParaRPr>
          </a:p>
          <a:p>
            <a:pPr algn="ctr"/>
            <a:r>
              <a:rPr lang="en-US" sz="2000" dirty="0">
                <a:solidFill>
                  <a:srgbClr val="FFFF00"/>
                </a:solidFill>
                <a:latin typeface="Arial"/>
                <a:cs typeface="Arial"/>
              </a:rPr>
              <a:t>(Northern Sweden)</a:t>
            </a:r>
          </a:p>
        </p:txBody>
      </p:sp>
      <p:sp>
        <p:nvSpPr>
          <p:cNvPr id="9" name="TextBox 8">
            <a:extLst>
              <a:ext uri="{FF2B5EF4-FFF2-40B4-BE49-F238E27FC236}">
                <a16:creationId xmlns:a16="http://schemas.microsoft.com/office/drawing/2014/main" id="{45C4E519-DB47-C341-A454-1E9123CD69DF}"/>
              </a:ext>
            </a:extLst>
          </p:cNvPr>
          <p:cNvSpPr txBox="1"/>
          <p:nvPr/>
        </p:nvSpPr>
        <p:spPr>
          <a:xfrm>
            <a:off x="9048343" y="1519345"/>
            <a:ext cx="2393605" cy="861774"/>
          </a:xfrm>
          <a:prstGeom prst="rect">
            <a:avLst/>
          </a:prstGeom>
          <a:noFill/>
        </p:spPr>
        <p:txBody>
          <a:bodyPr wrap="none" rtlCol="0">
            <a:spAutoFit/>
          </a:bodyPr>
          <a:lstStyle/>
          <a:p>
            <a:pPr algn="ctr"/>
            <a:r>
              <a:rPr lang="en-US" sz="3000" b="1" dirty="0">
                <a:solidFill>
                  <a:srgbClr val="FFFF00"/>
                </a:solidFill>
                <a:latin typeface="Arial"/>
                <a:cs typeface="Arial"/>
              </a:rPr>
              <a:t>Scania</a:t>
            </a:r>
          </a:p>
          <a:p>
            <a:pPr algn="ctr"/>
            <a:r>
              <a:rPr lang="en-US" sz="2000" dirty="0">
                <a:solidFill>
                  <a:srgbClr val="FFFF00"/>
                </a:solidFill>
                <a:latin typeface="Arial"/>
                <a:cs typeface="Arial"/>
              </a:rPr>
              <a:t>(Southern Sweden)</a:t>
            </a:r>
          </a:p>
        </p:txBody>
      </p:sp>
      <p:cxnSp>
        <p:nvCxnSpPr>
          <p:cNvPr id="11" name="Straight Arrow Connector 10">
            <a:extLst>
              <a:ext uri="{FF2B5EF4-FFF2-40B4-BE49-F238E27FC236}">
                <a16:creationId xmlns:a16="http://schemas.microsoft.com/office/drawing/2014/main" id="{0FBBAA81-0DFD-F046-A887-D7C38E69159B}"/>
              </a:ext>
            </a:extLst>
          </p:cNvPr>
          <p:cNvCxnSpPr>
            <a:cxnSpLocks/>
          </p:cNvCxnSpPr>
          <p:nvPr/>
        </p:nvCxnSpPr>
        <p:spPr>
          <a:xfrm flipH="1">
            <a:off x="3270436" y="3066125"/>
            <a:ext cx="412693" cy="1643134"/>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832F3F4-EEAD-1945-A021-E68C997B0714}"/>
              </a:ext>
            </a:extLst>
          </p:cNvPr>
          <p:cNvCxnSpPr>
            <a:cxnSpLocks/>
          </p:cNvCxnSpPr>
          <p:nvPr/>
        </p:nvCxnSpPr>
        <p:spPr>
          <a:xfrm>
            <a:off x="10245146" y="2368522"/>
            <a:ext cx="87894" cy="697603"/>
          </a:xfrm>
          <a:prstGeom prst="straightConnector1">
            <a:avLst/>
          </a:prstGeom>
          <a:ln w="63500">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F063C734-8FC5-D94B-88A5-2A6DCA50232A}"/>
              </a:ext>
            </a:extLst>
          </p:cNvPr>
          <p:cNvSpPr/>
          <p:nvPr/>
        </p:nvSpPr>
        <p:spPr>
          <a:xfrm>
            <a:off x="2507968" y="1334679"/>
            <a:ext cx="458330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Dag </a:t>
            </a:r>
            <a:r>
              <a:rPr lang="en-US" dirty="0" err="1">
                <a:latin typeface="Arial" panose="020B0604020202020204" pitchFamily="34" charset="0"/>
                <a:cs typeface="Arial" panose="020B0604020202020204" pitchFamily="34" charset="0"/>
              </a:rPr>
              <a:t>Hammarskjölds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Väg</a:t>
            </a:r>
            <a:r>
              <a:rPr lang="en-US" dirty="0">
                <a:latin typeface="Arial" panose="020B0604020202020204" pitchFamily="34" charset="0"/>
                <a:cs typeface="Arial" panose="020B0604020202020204" pitchFamily="34" charset="0"/>
              </a:rPr>
              <a:t>, across from SLU</a:t>
            </a:r>
          </a:p>
        </p:txBody>
      </p:sp>
    </p:spTree>
    <p:extLst>
      <p:ext uri="{BB962C8B-B14F-4D97-AF65-F5344CB8AC3E}">
        <p14:creationId xmlns:p14="http://schemas.microsoft.com/office/powerpoint/2010/main" val="1902028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a:cs typeface="Arial"/>
              </a:rPr>
              <a:t>Summar</a:t>
            </a:r>
            <a:r>
              <a:rPr lang="en-US" dirty="0"/>
              <a:t>y</a:t>
            </a:r>
            <a:endParaRPr lang="en-US" b="1" dirty="0">
              <a:latin typeface="Arial"/>
              <a:cs typeface="Arial"/>
            </a:endParaRPr>
          </a:p>
        </p:txBody>
      </p:sp>
      <p:sp>
        <p:nvSpPr>
          <p:cNvPr id="4" name="Rectangle 3">
            <a:extLst>
              <a:ext uri="{FF2B5EF4-FFF2-40B4-BE49-F238E27FC236}">
                <a16:creationId xmlns:a16="http://schemas.microsoft.com/office/drawing/2014/main" id="{1A7A2D87-3FAF-8848-AB63-A290E0481E5C}"/>
              </a:ext>
            </a:extLst>
          </p:cNvPr>
          <p:cNvSpPr/>
          <p:nvPr/>
        </p:nvSpPr>
        <p:spPr>
          <a:xfrm>
            <a:off x="300625" y="1432328"/>
            <a:ext cx="11799517" cy="2800767"/>
          </a:xfrm>
          <a:prstGeom prst="rect">
            <a:avLst/>
          </a:prstGeom>
        </p:spPr>
        <p:txBody>
          <a:bodyPr wrap="square">
            <a:spAutoFit/>
          </a:bodyPr>
          <a:lstStyle/>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Species distributions + niches are scale-dependent and estimated from imperfect data</a:t>
            </a:r>
          </a:p>
          <a:p>
            <a:pPr marL="342900" indent="-3429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Species distributions + niches are governed by a combination of accessibility, abiotic conditions, and biotic interactions</a:t>
            </a:r>
          </a:p>
          <a:p>
            <a:pPr marL="342900" indent="-34290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Species distributions + niches are dynamic and change in space / time</a:t>
            </a:r>
          </a:p>
          <a:p>
            <a:endParaRPr lang="en-US" sz="2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Abundance + fitness vary in complex ways across a species’ distribution + niche</a:t>
            </a:r>
          </a:p>
        </p:txBody>
      </p:sp>
    </p:spTree>
    <p:extLst>
      <p:ext uri="{BB962C8B-B14F-4D97-AF65-F5344CB8AC3E}">
        <p14:creationId xmlns:p14="http://schemas.microsoft.com/office/powerpoint/2010/main" val="323812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D5840BD-DC07-7543-9D7A-DDA08B965767}"/>
              </a:ext>
            </a:extLst>
          </p:cNvPr>
          <p:cNvPicPr>
            <a:picLocks noChangeAspect="1"/>
          </p:cNvPicPr>
          <p:nvPr/>
        </p:nvPicPr>
        <p:blipFill>
          <a:blip r:embed="rId3"/>
          <a:stretch>
            <a:fillRect/>
          </a:stretch>
        </p:blipFill>
        <p:spPr>
          <a:xfrm>
            <a:off x="0" y="0"/>
            <a:ext cx="12172113" cy="6859457"/>
          </a:xfrm>
          <a:prstGeom prst="rect">
            <a:avLst/>
          </a:prstGeom>
          <a:ln>
            <a:solidFill>
              <a:schemeClr val="tx1"/>
            </a:solidFill>
          </a:ln>
        </p:spPr>
      </p:pic>
      <p:sp>
        <p:nvSpPr>
          <p:cNvPr id="32" name="Title 5">
            <a:extLst>
              <a:ext uri="{FF2B5EF4-FFF2-40B4-BE49-F238E27FC236}">
                <a16:creationId xmlns:a16="http://schemas.microsoft.com/office/drawing/2014/main" id="{B22F2E11-A6EC-6D41-9F21-2185BEF3EA14}"/>
              </a:ext>
            </a:extLst>
          </p:cNvPr>
          <p:cNvSpPr>
            <a:spLocks noGrp="1"/>
          </p:cNvSpPr>
          <p:nvPr>
            <p:ph type="title"/>
          </p:nvPr>
        </p:nvSpPr>
        <p:spPr>
          <a:xfrm>
            <a:off x="167680" y="188640"/>
            <a:ext cx="5208240" cy="1143000"/>
          </a:xfrm>
          <a:solidFill>
            <a:schemeClr val="bg1"/>
          </a:solidFill>
          <a:ln>
            <a:solidFill>
              <a:schemeClr val="tx1"/>
            </a:solidFill>
          </a:ln>
        </p:spPr>
        <p:txBody>
          <a:bodyPr>
            <a:normAutofit fontScale="90000"/>
          </a:bodyPr>
          <a:lstStyle/>
          <a:p>
            <a:r>
              <a:rPr lang="en-US" sz="7000" b="1" dirty="0">
                <a:latin typeface="Arial" panose="020B0604020202020204" pitchFamily="34" charset="0"/>
                <a:cs typeface="Arial" panose="020B0604020202020204" pitchFamily="34" charset="0"/>
              </a:rPr>
              <a:t>Questions?</a:t>
            </a:r>
          </a:p>
        </p:txBody>
      </p:sp>
      <p:sp>
        <p:nvSpPr>
          <p:cNvPr id="13" name="Rectangle 12">
            <a:extLst>
              <a:ext uri="{FF2B5EF4-FFF2-40B4-BE49-F238E27FC236}">
                <a16:creationId xmlns:a16="http://schemas.microsoft.com/office/drawing/2014/main" id="{AA892C46-813B-7B41-B787-8867347B953E}"/>
              </a:ext>
            </a:extLst>
          </p:cNvPr>
          <p:cNvSpPr/>
          <p:nvPr/>
        </p:nvSpPr>
        <p:spPr>
          <a:xfrm>
            <a:off x="19887" y="6519446"/>
            <a:ext cx="7660289" cy="338554"/>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Henri Rousseau, </a:t>
            </a:r>
            <a:r>
              <a:rPr lang="en-US" sz="1600" i="1" dirty="0">
                <a:solidFill>
                  <a:schemeClr val="bg1"/>
                </a:solidFill>
              </a:rPr>
              <a:t>The Hungry Lion Throws Itself on the Antelope</a:t>
            </a:r>
            <a:r>
              <a:rPr lang="en-US" sz="1600" dirty="0">
                <a:solidFill>
                  <a:schemeClr val="bg1"/>
                </a:solidFill>
              </a:rPr>
              <a:t>, 1905</a:t>
            </a:r>
            <a:endParaRPr lang="en-US" sz="1600" b="0" i="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3311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D5840BD-DC07-7543-9D7A-DDA08B965767}"/>
              </a:ext>
            </a:extLst>
          </p:cNvPr>
          <p:cNvPicPr>
            <a:picLocks noChangeAspect="1"/>
          </p:cNvPicPr>
          <p:nvPr/>
        </p:nvPicPr>
        <p:blipFill>
          <a:blip r:embed="rId3"/>
          <a:stretch>
            <a:fillRect/>
          </a:stretch>
        </p:blipFill>
        <p:spPr>
          <a:xfrm>
            <a:off x="0" y="0"/>
            <a:ext cx="12172113" cy="6859457"/>
          </a:xfrm>
          <a:prstGeom prst="rect">
            <a:avLst/>
          </a:prstGeom>
          <a:ln>
            <a:solidFill>
              <a:schemeClr val="tx1"/>
            </a:solidFill>
          </a:ln>
        </p:spPr>
      </p:pic>
      <p:sp>
        <p:nvSpPr>
          <p:cNvPr id="13" name="Rectangle 12">
            <a:extLst>
              <a:ext uri="{FF2B5EF4-FFF2-40B4-BE49-F238E27FC236}">
                <a16:creationId xmlns:a16="http://schemas.microsoft.com/office/drawing/2014/main" id="{AA892C46-813B-7B41-B787-8867347B953E}"/>
              </a:ext>
            </a:extLst>
          </p:cNvPr>
          <p:cNvSpPr/>
          <p:nvPr/>
        </p:nvSpPr>
        <p:spPr>
          <a:xfrm>
            <a:off x="19887" y="6519446"/>
            <a:ext cx="7660289" cy="338554"/>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Henri Rousseau, </a:t>
            </a:r>
            <a:r>
              <a:rPr lang="en-US" sz="1600" i="1" dirty="0">
                <a:solidFill>
                  <a:schemeClr val="bg1"/>
                </a:solidFill>
              </a:rPr>
              <a:t>The Hungry Lion Throws Itself on the Antelope</a:t>
            </a:r>
            <a:r>
              <a:rPr lang="en-US" sz="1600" dirty="0">
                <a:solidFill>
                  <a:schemeClr val="bg1"/>
                </a:solidFill>
              </a:rPr>
              <a:t>, 1905</a:t>
            </a:r>
            <a:endParaRPr lang="en-US" sz="1600" b="0" i="0" dirty="0">
              <a:solidFill>
                <a:schemeClr val="bg1"/>
              </a:solidFill>
              <a:effectLst/>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51BF7801-DD3D-1646-8590-F9077A78B10A}"/>
              </a:ext>
            </a:extLst>
          </p:cNvPr>
          <p:cNvSpPr/>
          <p:nvPr/>
        </p:nvSpPr>
        <p:spPr>
          <a:xfrm>
            <a:off x="663879" y="926926"/>
            <a:ext cx="10864241" cy="4521896"/>
          </a:xfrm>
          <a:prstGeom prst="roundRect">
            <a:avLst/>
          </a:prstGeom>
          <a:solidFill>
            <a:schemeClr val="tx1"/>
          </a:solidFill>
          <a:ln>
            <a:noFill/>
          </a:ln>
          <a:effectLst>
            <a:softEdge rad="88900"/>
          </a:effectLst>
        </p:spPr>
        <p:style>
          <a:lnRef idx="1">
            <a:schemeClr val="accent1"/>
          </a:lnRef>
          <a:fillRef idx="3">
            <a:schemeClr val="accent1"/>
          </a:fillRef>
          <a:effectRef idx="2">
            <a:schemeClr val="accent1"/>
          </a:effectRef>
          <a:fontRef idx="minor">
            <a:schemeClr val="lt1"/>
          </a:fontRef>
        </p:style>
        <p:txBody>
          <a:bodyPr rtlCol="0" anchor="ctr"/>
          <a:lstStyle/>
          <a:p>
            <a:r>
              <a:rPr lang="en-US" sz="3500" b="1" dirty="0">
                <a:latin typeface="Arial" panose="020B0604020202020204" pitchFamily="34" charset="0"/>
                <a:cs typeface="Arial" panose="020B0604020202020204" pitchFamily="34" charset="0"/>
              </a:rPr>
              <a:t>Small group discussions of pre-course readings</a:t>
            </a:r>
          </a:p>
          <a:p>
            <a:pPr marL="800100" lvl="1" indent="-342900">
              <a:buFont typeface="Arial" panose="020B0604020202020204" pitchFamily="34" charset="0"/>
              <a:buChar char="•"/>
            </a:pPr>
            <a:endParaRPr lang="en-US" sz="3500"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3500" i="1" dirty="0">
                <a:latin typeface="Arial" panose="020B0604020202020204" pitchFamily="34" charset="0"/>
                <a:cs typeface="Arial" panose="020B0604020202020204" pitchFamily="34" charset="0"/>
              </a:rPr>
              <a:t>What did you find most interesting / confusing?</a:t>
            </a:r>
          </a:p>
          <a:p>
            <a:pPr marL="800100" lvl="1" indent="-342900">
              <a:buFont typeface="Arial" panose="020B0604020202020204" pitchFamily="34" charset="0"/>
              <a:buChar char="•"/>
            </a:pPr>
            <a:r>
              <a:rPr lang="en-US" sz="3500" i="1" dirty="0">
                <a:latin typeface="Arial" panose="020B0604020202020204" pitchFamily="34" charset="0"/>
                <a:cs typeface="Arial" panose="020B0604020202020204" pitchFamily="34" charset="0"/>
              </a:rPr>
              <a:t>What seems to be the most challenging aspect of building species distribution model?</a:t>
            </a:r>
          </a:p>
          <a:p>
            <a:pPr marL="800100" lvl="1" indent="-342900">
              <a:buFont typeface="Arial" panose="020B0604020202020204" pitchFamily="34" charset="0"/>
              <a:buChar char="•"/>
            </a:pPr>
            <a:endParaRPr lang="en-US" sz="3500" i="1" dirty="0">
              <a:latin typeface="Arial" panose="020B0604020202020204" pitchFamily="34" charset="0"/>
              <a:cs typeface="Arial" panose="020B0604020202020204" pitchFamily="34" charset="0"/>
            </a:endParaRPr>
          </a:p>
          <a:p>
            <a:pPr algn="ctr"/>
            <a:r>
              <a:rPr lang="en-US" sz="3500" dirty="0">
                <a:latin typeface="Arial" panose="020B0604020202020204" pitchFamily="34" charset="0"/>
                <a:cs typeface="Arial" panose="020B0604020202020204" pitchFamily="34" charset="0"/>
              </a:rPr>
              <a:t>(after lunch: R Exercises 1 &amp; 2)</a:t>
            </a:r>
          </a:p>
        </p:txBody>
      </p:sp>
    </p:spTree>
    <p:extLst>
      <p:ext uri="{BB962C8B-B14F-4D97-AF65-F5344CB8AC3E}">
        <p14:creationId xmlns:p14="http://schemas.microsoft.com/office/powerpoint/2010/main" val="2162793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AAD23-42DD-D244-B698-DF2D453458F6}"/>
              </a:ext>
            </a:extLst>
          </p:cNvPr>
          <p:cNvSpPr>
            <a:spLocks noGrp="1"/>
          </p:cNvSpPr>
          <p:nvPr>
            <p:ph type="title"/>
          </p:nvPr>
        </p:nvSpPr>
        <p:spPr/>
        <p:txBody>
          <a:bodyPr>
            <a:normAutofit/>
          </a:bodyPr>
          <a:lstStyle/>
          <a:p>
            <a:r>
              <a:rPr lang="en-US" dirty="0"/>
              <a:t>The what, how, why of SDMs/ENMs</a:t>
            </a:r>
          </a:p>
        </p:txBody>
      </p:sp>
      <p:pic>
        <p:nvPicPr>
          <p:cNvPr id="3" name="Picture 2">
            <a:extLst>
              <a:ext uri="{FF2B5EF4-FFF2-40B4-BE49-F238E27FC236}">
                <a16:creationId xmlns:a16="http://schemas.microsoft.com/office/drawing/2014/main" id="{A013F458-AE1F-3947-A148-B129C3B4A70D}"/>
              </a:ext>
            </a:extLst>
          </p:cNvPr>
          <p:cNvPicPr>
            <a:picLocks noChangeAspect="1"/>
          </p:cNvPicPr>
          <p:nvPr/>
        </p:nvPicPr>
        <p:blipFill>
          <a:blip r:embed="rId2"/>
          <a:stretch>
            <a:fillRect/>
          </a:stretch>
        </p:blipFill>
        <p:spPr>
          <a:xfrm>
            <a:off x="6752400" y="1223540"/>
            <a:ext cx="4700910" cy="5449794"/>
          </a:xfrm>
          <a:prstGeom prst="rect">
            <a:avLst/>
          </a:prstGeom>
        </p:spPr>
      </p:pic>
      <p:sp>
        <p:nvSpPr>
          <p:cNvPr id="7" name="Rectangle 6">
            <a:extLst>
              <a:ext uri="{FF2B5EF4-FFF2-40B4-BE49-F238E27FC236}">
                <a16:creationId xmlns:a16="http://schemas.microsoft.com/office/drawing/2014/main" id="{8F732189-5DC0-A246-B9BB-4BC09CD915C9}"/>
              </a:ext>
            </a:extLst>
          </p:cNvPr>
          <p:cNvSpPr/>
          <p:nvPr/>
        </p:nvSpPr>
        <p:spPr>
          <a:xfrm>
            <a:off x="0" y="6488668"/>
            <a:ext cx="3970751" cy="369332"/>
          </a:xfrm>
          <a:prstGeom prst="rect">
            <a:avLst/>
          </a:prstGeom>
        </p:spPr>
        <p:txBody>
          <a:bodyPr wrap="square">
            <a:spAutoFit/>
          </a:bodyPr>
          <a:lstStyle/>
          <a:p>
            <a:r>
              <a:rPr lang="en-US" dirty="0"/>
              <a:t>Grinnell (1917) doi:</a:t>
            </a:r>
            <a:r>
              <a:rPr lang="en-US" dirty="0">
                <a:hlinkClick r:id="rId3"/>
              </a:rPr>
              <a:t>10.2307/4072271</a:t>
            </a:r>
            <a:endParaRPr lang="en-US" dirty="0"/>
          </a:p>
        </p:txBody>
      </p:sp>
      <p:pic>
        <p:nvPicPr>
          <p:cNvPr id="9218" name="Picture 2" descr="California Thrasher Overview, All About Birds, Cornell Lab of Ornithology">
            <a:extLst>
              <a:ext uri="{FF2B5EF4-FFF2-40B4-BE49-F238E27FC236}">
                <a16:creationId xmlns:a16="http://schemas.microsoft.com/office/drawing/2014/main" id="{5643C062-5BCB-FB48-8613-54AE53F50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98800" y="2512534"/>
            <a:ext cx="4315883" cy="32369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79F73DB-5818-8649-A009-C9BF0CA9229A}"/>
              </a:ext>
            </a:extLst>
          </p:cNvPr>
          <p:cNvPicPr>
            <a:picLocks noChangeAspect="1"/>
          </p:cNvPicPr>
          <p:nvPr/>
        </p:nvPicPr>
        <p:blipFill rotWithShape="1">
          <a:blip r:embed="rId5"/>
          <a:srcRect b="28143"/>
          <a:stretch/>
        </p:blipFill>
        <p:spPr>
          <a:xfrm>
            <a:off x="3606568" y="3713019"/>
            <a:ext cx="3970751" cy="1604026"/>
          </a:xfrm>
          <a:prstGeom prst="rect">
            <a:avLst/>
          </a:prstGeom>
          <a:ln>
            <a:solidFill>
              <a:schemeClr val="tx1"/>
            </a:solidFill>
          </a:ln>
        </p:spPr>
      </p:pic>
      <p:sp>
        <p:nvSpPr>
          <p:cNvPr id="5" name="Rectangle 4">
            <a:extLst>
              <a:ext uri="{FF2B5EF4-FFF2-40B4-BE49-F238E27FC236}">
                <a16:creationId xmlns:a16="http://schemas.microsoft.com/office/drawing/2014/main" id="{A2CF33CD-D964-D24D-8BAB-76F060E99A72}"/>
              </a:ext>
            </a:extLst>
          </p:cNvPr>
          <p:cNvSpPr/>
          <p:nvPr/>
        </p:nvSpPr>
        <p:spPr>
          <a:xfrm>
            <a:off x="609600" y="1369534"/>
            <a:ext cx="6096000" cy="923330"/>
          </a:xfrm>
          <a:prstGeom prst="rect">
            <a:avLst/>
          </a:prstGeom>
        </p:spPr>
        <p:txBody>
          <a:bodyPr>
            <a:spAutoFit/>
          </a:bodyPr>
          <a:lstStyle/>
          <a:p>
            <a:r>
              <a:rPr lang="en-US" dirty="0">
                <a:latin typeface="Arial"/>
                <a:cs typeface="Arial"/>
              </a:rPr>
              <a:t>Bob Muscarella</a:t>
            </a:r>
          </a:p>
          <a:p>
            <a:r>
              <a:rPr lang="en-US" i="1" dirty="0">
                <a:latin typeface="Arial"/>
                <a:cs typeface="Arial"/>
              </a:rPr>
              <a:t>Sapienza University, Roma</a:t>
            </a:r>
          </a:p>
          <a:p>
            <a:r>
              <a:rPr lang="en-US" i="1" dirty="0">
                <a:latin typeface="Arial"/>
                <a:cs typeface="Arial"/>
              </a:rPr>
              <a:t>June 9-11</a:t>
            </a:r>
          </a:p>
        </p:txBody>
      </p:sp>
    </p:spTree>
    <p:extLst>
      <p:ext uri="{BB962C8B-B14F-4D97-AF65-F5344CB8AC3E}">
        <p14:creationId xmlns:p14="http://schemas.microsoft.com/office/powerpoint/2010/main" val="208951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BAAD23-42DD-D244-B698-DF2D453458F6}"/>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solidFill>
                  <a:srgbClr val="004CFF"/>
                </a:solidFill>
              </a:rPr>
              <a:t>What:</a:t>
            </a:r>
          </a:p>
          <a:p>
            <a:pPr marL="342900" indent="-342900">
              <a:buFont typeface="Arial" panose="020B0604020202020204" pitchFamily="34" charset="0"/>
              <a:buChar char="•"/>
            </a:pPr>
            <a:r>
              <a:rPr lang="en-US" dirty="0"/>
              <a:t>Models that describe the distribution of species across space or environmental gradients</a:t>
            </a:r>
          </a:p>
          <a:p>
            <a:endParaRPr lang="en-US" i="1" dirty="0"/>
          </a:p>
          <a:p>
            <a:r>
              <a:rPr lang="en-US" dirty="0">
                <a:solidFill>
                  <a:srgbClr val="004CFF"/>
                </a:solidFill>
              </a:rPr>
              <a:t>How:</a:t>
            </a:r>
          </a:p>
          <a:p>
            <a:pPr marL="342900" indent="-342900">
              <a:buFont typeface="Arial" panose="020B0604020202020204" pitchFamily="34" charset="0"/>
              <a:buChar char="•"/>
            </a:pPr>
            <a:r>
              <a:rPr lang="en-US" dirty="0"/>
              <a:t>Develop statistical relationships between environmental conditions and locations where a species is present (and, in some cases, absent)</a:t>
            </a:r>
          </a:p>
          <a:p>
            <a:endParaRPr lang="en-US" dirty="0"/>
          </a:p>
          <a:p>
            <a:r>
              <a:rPr lang="en-US" dirty="0">
                <a:solidFill>
                  <a:srgbClr val="004CFF"/>
                </a:solidFill>
              </a:rPr>
              <a:t>Why:</a:t>
            </a:r>
          </a:p>
          <a:p>
            <a:pPr marL="342900" indent="-342900">
              <a:buFont typeface="Arial" panose="020B0604020202020204" pitchFamily="34" charset="0"/>
              <a:buChar char="•"/>
            </a:pPr>
            <a:r>
              <a:rPr lang="en-US" dirty="0"/>
              <a:t>Address fundamental questions of ecology / evolution</a:t>
            </a:r>
          </a:p>
          <a:p>
            <a:pPr marL="342900" indent="-342900">
              <a:buFont typeface="Arial" panose="020B0604020202020204" pitchFamily="34" charset="0"/>
              <a:buChar char="•"/>
            </a:pPr>
            <a:r>
              <a:rPr lang="en-US" dirty="0"/>
              <a:t>Understand the potential exposure of species to environmental change</a:t>
            </a:r>
          </a:p>
          <a:p>
            <a:pPr marL="342900" indent="-342900">
              <a:buFont typeface="Arial" panose="020B0604020202020204" pitchFamily="34" charset="0"/>
              <a:buChar char="•"/>
            </a:pPr>
            <a:r>
              <a:rPr lang="en-US" dirty="0"/>
              <a:t>Develop solutions for applied problems in conservation, restoration, agriculture, forestry, </a:t>
            </a:r>
            <a:r>
              <a:rPr lang="en-US" i="1" dirty="0"/>
              <a:t>etc.</a:t>
            </a:r>
          </a:p>
        </p:txBody>
      </p:sp>
    </p:spTree>
    <p:extLst>
      <p:ext uri="{BB962C8B-B14F-4D97-AF65-F5344CB8AC3E}">
        <p14:creationId xmlns:p14="http://schemas.microsoft.com/office/powerpoint/2010/main" val="39796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F797-0872-D549-AE1F-4BA6F7049349}"/>
              </a:ext>
            </a:extLst>
          </p:cNvPr>
          <p:cNvSpPr>
            <a:spLocks noGrp="1"/>
          </p:cNvSpPr>
          <p:nvPr>
            <p:ph type="title"/>
          </p:nvPr>
        </p:nvSpPr>
        <p:spPr/>
        <p:txBody>
          <a:bodyPr>
            <a:normAutofit/>
          </a:bodyPr>
          <a:lstStyle/>
          <a:p>
            <a:r>
              <a:rPr lang="en-US" dirty="0"/>
              <a:t>The what, how, why of SDMs/ENMs</a:t>
            </a:r>
          </a:p>
        </p:txBody>
      </p:sp>
      <p:sp>
        <p:nvSpPr>
          <p:cNvPr id="3" name="Content Placeholder 2">
            <a:extLst>
              <a:ext uri="{FF2B5EF4-FFF2-40B4-BE49-F238E27FC236}">
                <a16:creationId xmlns:a16="http://schemas.microsoft.com/office/drawing/2014/main" id="{1EAC6550-6308-4C4B-A6B0-1CAB0A4AEC8E}"/>
              </a:ext>
            </a:extLst>
          </p:cNvPr>
          <p:cNvSpPr>
            <a:spLocks noGrp="1"/>
          </p:cNvSpPr>
          <p:nvPr>
            <p:ph idx="1"/>
          </p:nvPr>
        </p:nvSpPr>
        <p:spPr/>
        <p:txBody>
          <a:bodyPr/>
          <a:lstStyle/>
          <a:p>
            <a:r>
              <a:rPr lang="en-US" dirty="0"/>
              <a:t>What:</a:t>
            </a:r>
          </a:p>
          <a:p>
            <a:pPr marL="342900" indent="-342900">
              <a:buFont typeface="Arial" panose="020B0604020202020204" pitchFamily="34" charset="0"/>
              <a:buChar char="•"/>
            </a:pPr>
            <a:r>
              <a:rPr lang="en-US" dirty="0"/>
              <a:t>Models that describe the distribution of species across space or environmental gradients</a:t>
            </a:r>
          </a:p>
        </p:txBody>
      </p:sp>
    </p:spTree>
    <p:extLst>
      <p:ext uri="{BB962C8B-B14F-4D97-AF65-F5344CB8AC3E}">
        <p14:creationId xmlns:p14="http://schemas.microsoft.com/office/powerpoint/2010/main" val="1488540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8346</TotalTime>
  <Words>2284</Words>
  <Application>Microsoft Macintosh PowerPoint</Application>
  <PresentationFormat>Widescreen</PresentationFormat>
  <Paragraphs>385</Paragraphs>
  <Slides>64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Impact</vt:lpstr>
      <vt:lpstr>Lucida Grande</vt:lpstr>
      <vt:lpstr>Office Theme</vt:lpstr>
      <vt:lpstr>PowerPoint Presentation</vt:lpstr>
      <vt:lpstr>Who am I?</vt:lpstr>
      <vt:lpstr>Course overview</vt:lpstr>
      <vt:lpstr>Learning objectives</vt:lpstr>
      <vt:lpstr>Introductions (~ 2 min each)</vt:lpstr>
      <vt:lpstr>PowerPoint Presentation</vt:lpstr>
      <vt:lpstr>The what, how, why of SDMs/ENMs</vt:lpstr>
      <vt:lpstr>The what, how, why of SDMs/ENMs</vt:lpstr>
      <vt:lpstr>The what, how, why of SDMs/ENMs</vt:lpstr>
      <vt:lpstr>The what, how, why of SDMs/ENMs</vt:lpstr>
      <vt:lpstr>The what, how, why of SDMs/ENMs</vt:lpstr>
      <vt:lpstr>The what, how, why of SDMs/ENMs</vt:lpstr>
      <vt:lpstr>PowerPoint Presentation</vt:lpstr>
      <vt:lpstr>Juniperus communis</vt:lpstr>
      <vt:lpstr>The what, how, why of SDMs/ENMs</vt:lpstr>
      <vt:lpstr>The what, how, why of SDMs/ENMs</vt:lpstr>
      <vt:lpstr>The what, how, why of SDMs/ENMs</vt:lpstr>
      <vt:lpstr>Correlative SDMs/ENMs</vt:lpstr>
      <vt:lpstr>Mechanistic SDMs/ENMs</vt:lpstr>
      <vt:lpstr>The what, how, why of SDMs/ENMs</vt:lpstr>
      <vt:lpstr>SDM / ENM workflow</vt:lpstr>
      <vt:lpstr>The what, how, why of SDMs/ENMs</vt:lpstr>
      <vt:lpstr>The what, how, why of SDMs/ENMs</vt:lpstr>
      <vt:lpstr>Who is where? </vt:lpstr>
      <vt:lpstr>Who is where? </vt:lpstr>
      <vt:lpstr>Who is where? </vt:lpstr>
      <vt:lpstr>Who is where? </vt:lpstr>
      <vt:lpstr>Who is where? </vt:lpstr>
      <vt:lpstr>PowerPoint Presentation</vt:lpstr>
      <vt:lpstr>PowerPoint Presentation</vt:lpstr>
      <vt:lpstr>PowerPoint Presentation</vt:lpstr>
      <vt:lpstr>PowerPoint Presentation</vt:lpstr>
      <vt:lpstr>PowerPoint Presentation</vt:lpstr>
      <vt:lpstr>Challenges to understand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Ecological Niche</vt:lpstr>
      <vt:lpstr>The Ecological Niche as a fitness landscape</vt:lpstr>
      <vt:lpstr>The ‘Abundant Center’ Hypothesis</vt:lpstr>
      <vt:lpstr>The ‘Abundant Center’ Hypothesis</vt:lpstr>
      <vt:lpstr>PowerPoint Presentation</vt:lpstr>
      <vt:lpstr>PowerPoint Presentation</vt:lpstr>
      <vt:lpstr>PowerPoint Presentation</vt:lpstr>
      <vt:lpstr>Intraspecific variation and ecotypes Turesson’s birches</vt:lpstr>
      <vt:lpstr>Summary</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Karrenberg</dc:creator>
  <cp:lastModifiedBy>Robert Muscarella</cp:lastModifiedBy>
  <cp:revision>187</cp:revision>
  <cp:lastPrinted>2021-06-08T11:47:04Z</cp:lastPrinted>
  <dcterms:created xsi:type="dcterms:W3CDTF">2019-09-18T09:02:57Z</dcterms:created>
  <dcterms:modified xsi:type="dcterms:W3CDTF">2021-06-08T13:27:44Z</dcterms:modified>
</cp:coreProperties>
</file>